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15"/>
  </p:notesMasterIdLst>
  <p:handoutMasterIdLst>
    <p:handoutMasterId r:id="rId16"/>
  </p:handoutMasterIdLst>
  <p:sldIdLst>
    <p:sldId id="256" r:id="rId2"/>
    <p:sldId id="276" r:id="rId3"/>
    <p:sldId id="281" r:id="rId4"/>
    <p:sldId id="292" r:id="rId5"/>
    <p:sldId id="283" r:id="rId6"/>
    <p:sldId id="284" r:id="rId7"/>
    <p:sldId id="293" r:id="rId8"/>
    <p:sldId id="295" r:id="rId9"/>
    <p:sldId id="294" r:id="rId10"/>
    <p:sldId id="298" r:id="rId11"/>
    <p:sldId id="296" r:id="rId12"/>
    <p:sldId id="297" r:id="rId13"/>
    <p:sldId id="29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1375"/>
    <a:srgbClr val="C6E900"/>
    <a:srgbClr val="00D0B2"/>
    <a:srgbClr val="D1F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88" autoAdjust="0"/>
    <p:restoredTop sz="94660"/>
  </p:normalViewPr>
  <p:slideViewPr>
    <p:cSldViewPr snapToGrid="0">
      <p:cViewPr varScale="1">
        <p:scale>
          <a:sx n="76" d="100"/>
          <a:sy n="76" d="100"/>
        </p:scale>
        <p:origin x="414" y="84"/>
      </p:cViewPr>
      <p:guideLst/>
    </p:cSldViewPr>
  </p:slideViewPr>
  <p:notesTextViewPr>
    <p:cViewPr>
      <p:scale>
        <a:sx n="1" d="1"/>
        <a:sy n="1" d="1"/>
      </p:scale>
      <p:origin x="0" y="0"/>
    </p:cViewPr>
  </p:notesTextViewPr>
  <p:notesViewPr>
    <p:cSldViewPr snapToGrid="0">
      <p:cViewPr varScale="1">
        <p:scale>
          <a:sx n="55" d="100"/>
          <a:sy n="55" d="100"/>
        </p:scale>
        <p:origin x="2381" y="3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B06D2804-32E4-47F6-B926-2ED61CFC3D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Open Sans" panose="020B0606030504020204" pitchFamily="34" charset="0"/>
            </a:endParaRPr>
          </a:p>
        </p:txBody>
      </p:sp>
      <p:sp>
        <p:nvSpPr>
          <p:cNvPr id="3" name="Date Placeholder 2">
            <a:extLst>
              <a:ext uri="{FF2B5EF4-FFF2-40B4-BE49-F238E27FC236}">
                <a16:creationId xmlns="" xmlns:a16="http://schemas.microsoft.com/office/drawing/2014/main" id="{F6A380F9-C605-44FA-9074-9CAD9125976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8175E0-F838-4AC8-A8D4-EB7542D2AACA}" type="datetimeFigureOut">
              <a:rPr lang="en-US" smtClean="0">
                <a:latin typeface="Open Sans" panose="020B0606030504020204" pitchFamily="34" charset="0"/>
              </a:rPr>
              <a:t>3/1/2024</a:t>
            </a:fld>
            <a:endParaRPr lang="en-US" dirty="0">
              <a:latin typeface="Open Sans" panose="020B0606030504020204" pitchFamily="34" charset="0"/>
            </a:endParaRPr>
          </a:p>
        </p:txBody>
      </p:sp>
      <p:sp>
        <p:nvSpPr>
          <p:cNvPr id="4" name="Footer Placeholder 3">
            <a:extLst>
              <a:ext uri="{FF2B5EF4-FFF2-40B4-BE49-F238E27FC236}">
                <a16:creationId xmlns="" xmlns:a16="http://schemas.microsoft.com/office/drawing/2014/main" id="{53A73728-958C-4C1B-BADA-350AEB2D13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latin typeface="Open Sans" panose="020B0606030504020204" pitchFamily="34" charset="0"/>
              </a:rPr>
              <a:t>© EMERGING HUMANITY · ALL RIGHTS RESERVED</a:t>
            </a:r>
          </a:p>
        </p:txBody>
      </p:sp>
      <p:sp>
        <p:nvSpPr>
          <p:cNvPr id="5" name="Slide Number Placeholder 4">
            <a:extLst>
              <a:ext uri="{FF2B5EF4-FFF2-40B4-BE49-F238E27FC236}">
                <a16:creationId xmlns="" xmlns:a16="http://schemas.microsoft.com/office/drawing/2014/main" id="{6BF51DDA-EE82-4793-8D04-255361F36D0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E0A76B4-43FF-4E33-BDE4-B9BB6E292CCE}" type="slidenum">
              <a:rPr lang="en-US" smtClean="0">
                <a:latin typeface="Open Sans" panose="020B0606030504020204" pitchFamily="34" charset="0"/>
              </a:rPr>
              <a:t>‹N°›</a:t>
            </a:fld>
            <a:endParaRPr lang="en-US" dirty="0">
              <a:latin typeface="Open Sans" panose="020B0606030504020204" pitchFamily="34" charset="0"/>
            </a:endParaRPr>
          </a:p>
        </p:txBody>
      </p:sp>
    </p:spTree>
    <p:extLst>
      <p:ext uri="{BB962C8B-B14F-4D97-AF65-F5344CB8AC3E}">
        <p14:creationId xmlns:p14="http://schemas.microsoft.com/office/powerpoint/2010/main" val="466322189"/>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Open Sans" panose="020B0606030504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Open Sans" panose="020B0606030504020204" pitchFamily="34" charset="0"/>
              </a:defRPr>
            </a:lvl1pPr>
          </a:lstStyle>
          <a:p>
            <a:fld id="{860B55CF-2E23-46C3-BC62-451BFE26A17C}" type="datetimeFigureOut">
              <a:rPr lang="en-US" smtClean="0"/>
              <a:pPr/>
              <a:t>3/1/2024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Open Sans" panose="020B0606030504020204" pitchFamily="34" charset="0"/>
              </a:defRPr>
            </a:lvl1pPr>
          </a:lstStyle>
          <a:p>
            <a:r>
              <a:rPr lang="en-US" dirty="0"/>
              <a:t>© EMERGING HUMANITY · ALL RIGHTS RESERVED</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Open Sans" panose="020B0606030504020204" pitchFamily="34" charset="0"/>
              </a:defRPr>
            </a:lvl1pPr>
          </a:lstStyle>
          <a:p>
            <a:fld id="{ACBD9D89-3344-4E98-87E9-354FCAE61A90}" type="slidenum">
              <a:rPr lang="en-US" smtClean="0"/>
              <a:pPr/>
              <a:t>‹N°›</a:t>
            </a:fld>
            <a:endParaRPr lang="en-US" dirty="0"/>
          </a:p>
        </p:txBody>
      </p:sp>
    </p:spTree>
    <p:extLst>
      <p:ext uri="{BB962C8B-B14F-4D97-AF65-F5344CB8AC3E}">
        <p14:creationId xmlns:p14="http://schemas.microsoft.com/office/powerpoint/2010/main" val="158687615"/>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Open Sans" panose="020B0606030504020204" pitchFamily="34" charset="0"/>
        <a:ea typeface="+mn-ea"/>
        <a:cs typeface="+mn-cs"/>
      </a:defRPr>
    </a:lvl1pPr>
    <a:lvl2pPr marL="457200" algn="l" defTabSz="914400" rtl="0" eaLnBrk="1" latinLnBrk="0" hangingPunct="1">
      <a:defRPr sz="1200" kern="1200">
        <a:solidFill>
          <a:schemeClr val="tx1"/>
        </a:solidFill>
        <a:latin typeface="Open Sans" panose="020B0606030504020204" pitchFamily="34" charset="0"/>
        <a:ea typeface="+mn-ea"/>
        <a:cs typeface="+mn-cs"/>
      </a:defRPr>
    </a:lvl2pPr>
    <a:lvl3pPr marL="914400" algn="l" defTabSz="914400" rtl="0" eaLnBrk="1" latinLnBrk="0" hangingPunct="1">
      <a:defRPr sz="1200" kern="1200">
        <a:solidFill>
          <a:schemeClr val="tx1"/>
        </a:solidFill>
        <a:latin typeface="Open Sans" panose="020B0606030504020204" pitchFamily="34" charset="0"/>
        <a:ea typeface="+mn-ea"/>
        <a:cs typeface="+mn-cs"/>
      </a:defRPr>
    </a:lvl3pPr>
    <a:lvl4pPr marL="1371600" algn="l" defTabSz="914400" rtl="0" eaLnBrk="1" latinLnBrk="0" hangingPunct="1">
      <a:defRPr sz="1200" kern="1200">
        <a:solidFill>
          <a:schemeClr val="tx1"/>
        </a:solidFill>
        <a:latin typeface="Open Sans" panose="020B0606030504020204" pitchFamily="34" charset="0"/>
        <a:ea typeface="+mn-ea"/>
        <a:cs typeface="+mn-cs"/>
      </a:defRPr>
    </a:lvl4pPr>
    <a:lvl5pPr marL="1828800" algn="l" defTabSz="914400" rtl="0" eaLnBrk="1" latinLnBrk="0" hangingPunct="1">
      <a:defRPr sz="1200" kern="1200">
        <a:solidFill>
          <a:schemeClr val="tx1"/>
        </a:solidFill>
        <a:latin typeface="Open Sans" panose="020B0606030504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2" name="Picture 11" descr="A red and black rectangle with black background&#10;&#10;Description automatically generated">
            <a:extLst>
              <a:ext uri="{FF2B5EF4-FFF2-40B4-BE49-F238E27FC236}">
                <a16:creationId xmlns="" xmlns:a16="http://schemas.microsoft.com/office/drawing/2014/main" id="{D11B0DFE-8053-CFC6-5A89-C2D2DA3D5890}"/>
              </a:ext>
            </a:extLst>
          </p:cNvPr>
          <p:cNvPicPr>
            <a:picLocks noChangeAspect="1"/>
          </p:cNvPicPr>
          <p:nvPr userDrawn="1"/>
        </p:nvPicPr>
        <p:blipFill>
          <a:blip r:embed="rId2"/>
          <a:stretch>
            <a:fillRect/>
          </a:stretch>
        </p:blipFill>
        <p:spPr>
          <a:xfrm>
            <a:off x="10086975" y="-1"/>
            <a:ext cx="2105025" cy="6858000"/>
          </a:xfrm>
          <a:prstGeom prst="rect">
            <a:avLst/>
          </a:prstGeom>
        </p:spPr>
      </p:pic>
      <p:sp>
        <p:nvSpPr>
          <p:cNvPr id="7" name="Rectangle 6"/>
          <p:cNvSpPr/>
          <p:nvPr/>
        </p:nvSpPr>
        <p:spPr>
          <a:xfrm>
            <a:off x="0" y="761999"/>
            <a:ext cx="9141619" cy="5334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solidFill>
                <a:schemeClr val="bg1"/>
              </a:solidFill>
              <a:highlight>
                <a:srgbClr val="000000"/>
              </a:highlight>
            </a:endParaRPr>
          </a:p>
        </p:txBody>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15" name="Slide Number Placeholder 14">
            <a:extLst>
              <a:ext uri="{FF2B5EF4-FFF2-40B4-BE49-F238E27FC236}">
                <a16:creationId xmlns="" xmlns:a16="http://schemas.microsoft.com/office/drawing/2014/main" id="{0E65B163-E200-4583-9927-1440BC6BECE0}"/>
              </a:ext>
            </a:extLst>
          </p:cNvPr>
          <p:cNvSpPr>
            <a:spLocks noGrp="1"/>
          </p:cNvSpPr>
          <p:nvPr>
            <p:ph type="sldNum" sz="quarter" idx="11"/>
          </p:nvPr>
        </p:nvSpPr>
        <p:spPr/>
        <p:txBody>
          <a:bodyPr/>
          <a:lstStyle>
            <a:lvl1pPr>
              <a:defRPr>
                <a:solidFill>
                  <a:schemeClr val="tx1"/>
                </a:solidFill>
              </a:defRPr>
            </a:lvl1pPr>
          </a:lstStyle>
          <a:p>
            <a:fld id="{4FAB73BC-B049-4115-A692-8D63A059BFB8}" type="slidenum">
              <a:rPr lang="en-US" smtClean="0"/>
              <a:pPr/>
              <a:t>‹N°›</a:t>
            </a:fld>
            <a:endParaRPr lang="en-US" dirty="0"/>
          </a:p>
        </p:txBody>
      </p:sp>
      <p:pic>
        <p:nvPicPr>
          <p:cNvPr id="6" name="Picture 5">
            <a:extLst>
              <a:ext uri="{FF2B5EF4-FFF2-40B4-BE49-F238E27FC236}">
                <a16:creationId xmlns="" xmlns:a16="http://schemas.microsoft.com/office/drawing/2014/main" id="{4724CE4D-4F27-BECF-AB2F-B60ED4472C51}"/>
              </a:ext>
            </a:extLst>
          </p:cNvPr>
          <p:cNvPicPr>
            <a:picLocks noChangeAspect="1"/>
          </p:cNvPicPr>
          <p:nvPr userDrawn="1"/>
        </p:nvPicPr>
        <p:blipFill>
          <a:blip r:embed="rId3"/>
          <a:srcRect/>
          <a:stretch/>
        </p:blipFill>
        <p:spPr>
          <a:xfrm>
            <a:off x="557168" y="6349888"/>
            <a:ext cx="1786081" cy="330092"/>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a:extLst>
              <a:ext uri="{FF2B5EF4-FFF2-40B4-BE49-F238E27FC236}">
                <a16:creationId xmlns="" xmlns:a16="http://schemas.microsoft.com/office/drawing/2014/main" id="{161807A6-F123-41E3-B32A-5E5F466147C9}"/>
              </a:ext>
            </a:extLst>
          </p:cNvPr>
          <p:cNvSpPr>
            <a:spLocks noGrp="1"/>
          </p:cNvSpPr>
          <p:nvPr>
            <p:ph type="sldNum" sz="quarter" idx="11"/>
          </p:nvPr>
        </p:nvSpPr>
        <p:spPr/>
        <p:txBody>
          <a:bodyPr/>
          <a:lstStyle/>
          <a:p>
            <a:fld id="{4FAB73BC-B049-4115-A692-8D63A059BFB8}" type="slidenum">
              <a:rPr lang="en-US" smtClean="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a:extLst>
              <a:ext uri="{FF2B5EF4-FFF2-40B4-BE49-F238E27FC236}">
                <a16:creationId xmlns="" xmlns:a16="http://schemas.microsoft.com/office/drawing/2014/main" id="{1751E5A0-65AB-4C1B-8CD3-5689DDF549B7}"/>
              </a:ext>
            </a:extLst>
          </p:cNvPr>
          <p:cNvSpPr>
            <a:spLocks noGrp="1"/>
          </p:cNvSpPr>
          <p:nvPr>
            <p:ph type="sldNum" sz="quarter" idx="11"/>
          </p:nvPr>
        </p:nvSpPr>
        <p:spPr/>
        <p:txBody>
          <a:bodyPr/>
          <a:lstStyle/>
          <a:p>
            <a:fld id="{4FAB73BC-B049-4115-A692-8D63A059BFB8}" type="slidenum">
              <a:rPr lang="en-US" smtClean="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a:extLst>
              <a:ext uri="{FF2B5EF4-FFF2-40B4-BE49-F238E27FC236}">
                <a16:creationId xmlns="" xmlns:a16="http://schemas.microsoft.com/office/drawing/2014/main" id="{997D9303-041B-4776-A7CB-57353694A4A1}"/>
              </a:ext>
            </a:extLst>
          </p:cNvPr>
          <p:cNvSpPr>
            <a:spLocks noGrp="1"/>
          </p:cNvSpPr>
          <p:nvPr>
            <p:ph type="sldNum" sz="quarter" idx="11"/>
          </p:nvPr>
        </p:nvSpPr>
        <p:spPr/>
        <p:txBody>
          <a:bodyPr/>
          <a:lstStyle>
            <a:lvl1pPr>
              <a:defRPr>
                <a:solidFill>
                  <a:schemeClr val="tx1"/>
                </a:solidFill>
              </a:defRPr>
            </a:lvl1pPr>
          </a:lstStyle>
          <a:p>
            <a:fld id="{4FAB73BC-B049-4115-A692-8D63A059BFB8}" type="slidenum">
              <a:rPr lang="en-US" smtClean="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143000"/>
            <a:ext cx="7315200" cy="3255264"/>
          </a:xfrm>
          <a:noFill/>
        </p:spPr>
        <p:txBody>
          <a:bodyPr anchor="b">
            <a:normAutofit/>
          </a:bodyPr>
          <a:lstStyle>
            <a:lvl1pPr>
              <a:defRPr sz="5900" b="0" spc="-100" baseline="0">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5" name="Slide Number Placeholder 4">
            <a:extLst>
              <a:ext uri="{FF2B5EF4-FFF2-40B4-BE49-F238E27FC236}">
                <a16:creationId xmlns="" xmlns:a16="http://schemas.microsoft.com/office/drawing/2014/main" id="{C88BA0A2-3C54-470F-AD01-C81074A417CF}"/>
              </a:ext>
            </a:extLst>
          </p:cNvPr>
          <p:cNvSpPr>
            <a:spLocks noGrp="1"/>
          </p:cNvSpPr>
          <p:nvPr>
            <p:ph type="sldNum" sz="quarter" idx="11"/>
          </p:nvPr>
        </p:nvSpPr>
        <p:spPr/>
        <p:txBody>
          <a:bodyPr/>
          <a:lstStyle/>
          <a:p>
            <a:fld id="{4FAB73BC-B049-4115-A692-8D63A059BFB8}" type="slidenum">
              <a:rPr lang="en-US" smtClean="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 xmlns:a16="http://schemas.microsoft.com/office/drawing/2014/main" id="{C38333B6-49A4-4BC2-8398-649E8CCAF1A9}"/>
              </a:ext>
            </a:extLst>
          </p:cNvPr>
          <p:cNvSpPr>
            <a:spLocks noGrp="1"/>
          </p:cNvSpPr>
          <p:nvPr>
            <p:ph type="sldNum" sz="quarter" idx="11"/>
          </p:nvPr>
        </p:nvSpPr>
        <p:spPr/>
        <p:txBody>
          <a:bodyPr/>
          <a:lstStyle/>
          <a:p>
            <a:fld id="{4FAB73BC-B049-4115-A692-8D63A059BFB8}" type="slidenum">
              <a:rPr lang="en-US" smtClean="0"/>
              <a:pPr/>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 xmlns:a16="http://schemas.microsoft.com/office/drawing/2014/main" id="{B64C2178-7D78-4CBF-BE81-7450162A1EFB}"/>
              </a:ext>
            </a:extLst>
          </p:cNvPr>
          <p:cNvSpPr>
            <a:spLocks noGrp="1"/>
          </p:cNvSpPr>
          <p:nvPr>
            <p:ph type="sldNum" sz="quarter" idx="11"/>
          </p:nvPr>
        </p:nvSpPr>
        <p:spPr/>
        <p:txBody>
          <a:bodyPr/>
          <a:lstStyle/>
          <a:p>
            <a:fld id="{4FAB73BC-B049-4115-A692-8D63A059BFB8}" type="slidenum">
              <a:rPr lang="en-US" smtClean="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Slide Number Placeholder 2">
            <a:extLst>
              <a:ext uri="{FF2B5EF4-FFF2-40B4-BE49-F238E27FC236}">
                <a16:creationId xmlns="" xmlns:a16="http://schemas.microsoft.com/office/drawing/2014/main" id="{48540261-1F51-42A3-B49E-3648C8D531F1}"/>
              </a:ext>
            </a:extLst>
          </p:cNvPr>
          <p:cNvSpPr>
            <a:spLocks noGrp="1"/>
          </p:cNvSpPr>
          <p:nvPr>
            <p:ph type="sldNum" sz="quarter" idx="11"/>
          </p:nvPr>
        </p:nvSpPr>
        <p:spPr/>
        <p:txBody>
          <a:bodyPr/>
          <a:lstStyle/>
          <a:p>
            <a:fld id="{4FAB73BC-B049-4115-A692-8D63A059BFB8}" type="slidenum">
              <a:rPr lang="en-US" smtClean="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7D0EC548-BC8B-4CBC-BBFF-525233E43772}"/>
              </a:ext>
            </a:extLst>
          </p:cNvPr>
          <p:cNvSpPr>
            <a:spLocks noGrp="1"/>
          </p:cNvSpPr>
          <p:nvPr>
            <p:ph type="sldNum" sz="quarter" idx="11"/>
          </p:nvPr>
        </p:nvSpPr>
        <p:spPr/>
        <p:txBody>
          <a:bodyPr/>
          <a:lstStyle/>
          <a:p>
            <a:fld id="{4FAB73BC-B049-4115-A692-8D63A059BFB8}" type="slidenum">
              <a:rPr lang="en-US" smtClean="0"/>
              <a:pPr/>
              <a:t>‹N°›</a:t>
            </a:fld>
            <a:endParaRPr lang="en-US" dirty="0"/>
          </a:p>
        </p:txBody>
      </p:sp>
      <p:pic>
        <p:nvPicPr>
          <p:cNvPr id="10" name="Picture 9">
            <a:extLst>
              <a:ext uri="{FF2B5EF4-FFF2-40B4-BE49-F238E27FC236}">
                <a16:creationId xmlns="" xmlns:a16="http://schemas.microsoft.com/office/drawing/2014/main" id="{B42C6FB5-343C-428D-B5DD-9E327DFB5E37}"/>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23678" y="6410959"/>
            <a:ext cx="1143000" cy="255905"/>
          </a:xfrm>
          <a:prstGeom prst="rect">
            <a:avLst/>
          </a:prstGeom>
          <a:noFill/>
          <a:ln>
            <a:noFill/>
          </a:ln>
        </p:spPr>
      </p:pic>
      <p:pic>
        <p:nvPicPr>
          <p:cNvPr id="11" name="Picture 10">
            <a:extLst>
              <a:ext uri="{FF2B5EF4-FFF2-40B4-BE49-F238E27FC236}">
                <a16:creationId xmlns="" xmlns:a16="http://schemas.microsoft.com/office/drawing/2014/main" id="{B8F31F4F-70F6-4F8E-A060-0678784BFFBC}"/>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676527" y="6421310"/>
            <a:ext cx="713105" cy="255905"/>
          </a:xfrm>
          <a:prstGeom prst="rect">
            <a:avLst/>
          </a:prstGeom>
          <a:noFill/>
          <a:ln>
            <a:noFill/>
          </a:ln>
        </p:spPr>
      </p:pic>
      <p:pic>
        <p:nvPicPr>
          <p:cNvPr id="5" name="Picture 4">
            <a:extLst>
              <a:ext uri="{FF2B5EF4-FFF2-40B4-BE49-F238E27FC236}">
                <a16:creationId xmlns="" xmlns:a16="http://schemas.microsoft.com/office/drawing/2014/main" id="{2FAC6561-E33D-2A8A-2BBC-5CEFA8FEE917}"/>
              </a:ext>
            </a:extLst>
          </p:cNvPr>
          <p:cNvPicPr>
            <a:picLocks noChangeAspect="1"/>
          </p:cNvPicPr>
          <p:nvPr userDrawn="1"/>
        </p:nvPicPr>
        <p:blipFill rotWithShape="1">
          <a:blip r:embed="rId4"/>
          <a:srcRect b="19181"/>
          <a:stretch/>
        </p:blipFill>
        <p:spPr>
          <a:xfrm>
            <a:off x="0" y="3816376"/>
            <a:ext cx="12192000" cy="3041624"/>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Slide Number Placeholder 5">
            <a:extLst>
              <a:ext uri="{FF2B5EF4-FFF2-40B4-BE49-F238E27FC236}">
                <a16:creationId xmlns="" xmlns:a16="http://schemas.microsoft.com/office/drawing/2014/main" id="{F945B6DC-1CA8-4F8D-A0BF-F3B51EB99169}"/>
              </a:ext>
            </a:extLst>
          </p:cNvPr>
          <p:cNvSpPr>
            <a:spLocks noGrp="1"/>
          </p:cNvSpPr>
          <p:nvPr>
            <p:ph type="sldNum" sz="quarter" idx="11"/>
          </p:nvPr>
        </p:nvSpPr>
        <p:spPr/>
        <p:txBody>
          <a:bodyPr/>
          <a:lstStyle/>
          <a:p>
            <a:fld id="{4FAB73BC-B049-4115-A692-8D63A059BFB8}" type="slidenum">
              <a:rPr lang="en-US" smtClean="0"/>
              <a:pPr/>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dirty="0"/>
              <a:t>Click to edit Master title style</a:t>
            </a:r>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highlight>
                  <a:srgbClr val="000000"/>
                </a:highligh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6" name="Slide Number Placeholder 5">
            <a:extLst>
              <a:ext uri="{FF2B5EF4-FFF2-40B4-BE49-F238E27FC236}">
                <a16:creationId xmlns="" xmlns:a16="http://schemas.microsoft.com/office/drawing/2014/main" id="{0796936B-D237-40F0-A8F0-192A13102210}"/>
              </a:ext>
            </a:extLst>
          </p:cNvPr>
          <p:cNvSpPr>
            <a:spLocks noGrp="1"/>
          </p:cNvSpPr>
          <p:nvPr>
            <p:ph type="sldNum" sz="quarter" idx="11"/>
          </p:nvPr>
        </p:nvSpPr>
        <p:spPr/>
        <p:txBody>
          <a:bodyPr/>
          <a:lstStyle>
            <a:lvl1pPr>
              <a:defRPr i="1"/>
            </a:lvl1pPr>
          </a:lstStyle>
          <a:p>
            <a:fld id="{4FAB73BC-B049-4115-A692-8D63A059BFB8}" type="slidenum">
              <a:rPr lang="en-US" smtClean="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5" name="Picture 4" descr="A black and white logo&#10;&#10;Description automatically generated">
            <a:extLst>
              <a:ext uri="{FF2B5EF4-FFF2-40B4-BE49-F238E27FC236}">
                <a16:creationId xmlns="" xmlns:a16="http://schemas.microsoft.com/office/drawing/2014/main" id="{E851173F-5187-DD19-9BAF-F269452F6C3E}"/>
              </a:ext>
            </a:extLst>
          </p:cNvPr>
          <p:cNvPicPr>
            <a:picLocks noChangeAspect="1"/>
          </p:cNvPicPr>
          <p:nvPr userDrawn="1"/>
        </p:nvPicPr>
        <p:blipFill>
          <a:blip r:embed="rId13"/>
          <a:stretch>
            <a:fillRect/>
          </a:stretch>
        </p:blipFill>
        <p:spPr>
          <a:xfrm>
            <a:off x="10086974" y="-4572"/>
            <a:ext cx="2105025" cy="6858000"/>
          </a:xfrm>
          <a:prstGeom prst="rect">
            <a:avLst/>
          </a:prstGeom>
        </p:spPr>
      </p:pic>
      <p:sp>
        <p:nvSpPr>
          <p:cNvPr id="7" name="Rectangle 6"/>
          <p:cNvSpPr/>
          <p:nvPr/>
        </p:nvSpPr>
        <p:spPr>
          <a:xfrm>
            <a:off x="1" y="758952"/>
            <a:ext cx="3443590" cy="533095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solidFill>
                <a:schemeClr val="bg1">
                  <a:alpha val="0"/>
                </a:schemeClr>
              </a:solidFill>
            </a:endParaRPr>
          </a:p>
        </p:txBody>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0322405" y="6356350"/>
            <a:ext cx="1530927" cy="365125"/>
          </a:xfrm>
          <a:prstGeom prst="rect">
            <a:avLst/>
          </a:prstGeom>
        </p:spPr>
        <p:txBody>
          <a:bodyPr vert="horz" lIns="91440" tIns="45720" rIns="91440" bIns="45720" rtlCol="0" anchor="ctr"/>
          <a:lstStyle>
            <a:lvl1pPr algn="r">
              <a:defRPr sz="1200" b="1">
                <a:solidFill>
                  <a:schemeClr val="tx1"/>
                </a:solidFill>
                <a:latin typeface="Open Sans" panose="020B0606030504020204" pitchFamily="34" charset="0"/>
              </a:defRPr>
            </a:lvl1pPr>
          </a:lstStyle>
          <a:p>
            <a:fld id="{4FAB73BC-B049-4115-A692-8D63A059BFB8}" type="slidenum">
              <a:rPr lang="en-US" smtClean="0"/>
              <a:pPr/>
              <a:t>‹N°›</a:t>
            </a:fld>
            <a:endParaRPr lang="en-US" dirty="0"/>
          </a:p>
        </p:txBody>
      </p:sp>
      <p:pic>
        <p:nvPicPr>
          <p:cNvPr id="9" name="Picture 8">
            <a:extLst>
              <a:ext uri="{FF2B5EF4-FFF2-40B4-BE49-F238E27FC236}">
                <a16:creationId xmlns="" xmlns:a16="http://schemas.microsoft.com/office/drawing/2014/main" id="{07F188D9-0FB8-9077-4E97-389F92B8F064}"/>
              </a:ext>
            </a:extLst>
          </p:cNvPr>
          <p:cNvPicPr>
            <a:picLocks noChangeAspect="1"/>
          </p:cNvPicPr>
          <p:nvPr userDrawn="1"/>
        </p:nvPicPr>
        <p:blipFill>
          <a:blip r:embed="rId14"/>
          <a:srcRect/>
          <a:stretch/>
        </p:blipFill>
        <p:spPr>
          <a:xfrm>
            <a:off x="557168" y="6349888"/>
            <a:ext cx="1786081" cy="330092"/>
          </a:xfrm>
          <a:prstGeom prst="rect">
            <a:avLst/>
          </a:prstGeom>
        </p:spPr>
      </p:pic>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dt="0"/>
  <p:txStyles>
    <p:titleStyle>
      <a:lvl1pPr algn="l" defTabSz="914400" rtl="0" eaLnBrk="1" latinLnBrk="0" hangingPunct="1">
        <a:lnSpc>
          <a:spcPct val="90000"/>
        </a:lnSpc>
        <a:spcBef>
          <a:spcPct val="0"/>
        </a:spcBef>
        <a:buNone/>
        <a:defRPr sz="3600" kern="1200" spc="-60" baseline="0">
          <a:solidFill>
            <a:schemeClr val="bg1"/>
          </a:solidFill>
          <a:latin typeface="Open Sans" panose="020B0606030504020204" pitchFamily="34" charset="0"/>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solidFill>
          <a:latin typeface="Open Sans" panose="020B0606030504020204" pitchFamily="34" charset="0"/>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solidFill>
          <a:latin typeface="Open Sans" panose="020B0606030504020204" pitchFamily="34" charset="0"/>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solidFill>
          <a:latin typeface="Open Sans" panose="020B0606030504020204" pitchFamily="34" charset="0"/>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solidFill>
          <a:latin typeface="Open Sans" panose="020B0606030504020204" pitchFamily="34" charset="0"/>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solidFill>
          <a:latin typeface="Open Sans" panose="020B0606030504020204" pitchFamily="34" charset="0"/>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75E7575-B9C3-4ECC-A0DF-17879116CB94}"/>
              </a:ext>
            </a:extLst>
          </p:cNvPr>
          <p:cNvSpPr>
            <a:spLocks noGrp="1"/>
          </p:cNvSpPr>
          <p:nvPr>
            <p:ph type="ctrTitle"/>
          </p:nvPr>
        </p:nvSpPr>
        <p:spPr>
          <a:xfrm>
            <a:off x="951484" y="1905563"/>
            <a:ext cx="7205472" cy="3255264"/>
          </a:xfrm>
          <a:solidFill>
            <a:srgbClr val="FFC000"/>
          </a:solidFill>
        </p:spPr>
        <p:txBody>
          <a:bodyPr>
            <a:normAutofit fontScale="90000"/>
          </a:bodyPr>
          <a:lstStyle/>
          <a:p>
            <a:pPr lvl="0" algn="ctr">
              <a:lnSpc>
                <a:spcPct val="114000"/>
              </a:lnSpc>
              <a:spcBef>
                <a:spcPts val="1200"/>
              </a:spcBef>
              <a:buClr>
                <a:srgbClr val="40BAD2"/>
              </a:buClr>
            </a:pPr>
            <a:r>
              <a:rPr lang="en-US" sz="80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t>GOLDEN </a:t>
            </a:r>
            <a:r>
              <a:rPr lang="en-US" sz="80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t>WAVE</a:t>
            </a:r>
            <a:r>
              <a:rPr lang="en-US" sz="4000" dirty="0">
                <a:solidFill>
                  <a:srgbClr val="00B050"/>
                </a:solidFill>
                <a:latin typeface="Open Sans" panose="020B0606030504020204" pitchFamily="34" charset="0"/>
                <a:ea typeface="Open Sans" panose="020B0606030504020204" pitchFamily="34" charset="0"/>
                <a:cs typeface="Open Sans" panose="020B0606030504020204" pitchFamily="34" charset="0"/>
              </a:rPr>
              <a:t/>
            </a:r>
            <a:br>
              <a:rPr lang="en-US" sz="4000" dirty="0">
                <a:solidFill>
                  <a:srgbClr val="00B050"/>
                </a:solidFill>
                <a:latin typeface="Open Sans" panose="020B0606030504020204" pitchFamily="34" charset="0"/>
                <a:ea typeface="Open Sans" panose="020B0606030504020204" pitchFamily="34" charset="0"/>
                <a:cs typeface="Open Sans" panose="020B0606030504020204" pitchFamily="34" charset="0"/>
              </a:rPr>
            </a:br>
            <a:r>
              <a:rPr lang="en-US" sz="4400" dirty="0" smtClean="0">
                <a:solidFill>
                  <a:schemeClr val="tx1"/>
                </a:solidFill>
                <a:latin typeface="Open Sans" panose="020B0606030504020204" pitchFamily="34" charset="0"/>
                <a:ea typeface="Open Sans" panose="020B0606030504020204" pitchFamily="34" charset="0"/>
                <a:cs typeface="Open Sans" panose="020B0606030504020204" pitchFamily="34" charset="0"/>
              </a:rPr>
              <a:t>Produce better</a:t>
            </a:r>
            <a:r>
              <a:rPr lang="en-US" sz="2400" dirty="0">
                <a:solidFill>
                  <a:schemeClr val="tx1"/>
                </a:solidFill>
                <a:latin typeface="Open Sans" panose="020B0606030504020204" pitchFamily="34" charset="0"/>
                <a:ea typeface="Open Sans" panose="020B0606030504020204" pitchFamily="34" charset="0"/>
                <a:cs typeface="Open Sans" panose="020B0606030504020204" pitchFamily="34" charset="0"/>
              </a:rPr>
              <a:t/>
            </a:r>
            <a:br>
              <a:rPr lang="en-US" sz="2400" dirty="0">
                <a:solidFill>
                  <a:schemeClr val="tx1"/>
                </a:solidFill>
                <a:latin typeface="Open Sans" panose="020B0606030504020204" pitchFamily="34" charset="0"/>
                <a:ea typeface="Open Sans" panose="020B0606030504020204" pitchFamily="34" charset="0"/>
                <a:cs typeface="Open Sans" panose="020B0606030504020204" pitchFamily="34" charset="0"/>
              </a:rPr>
            </a:br>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
            </a:r>
            <a:b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br>
            <a:r>
              <a:rPr lang="en-US" sz="2000" spc="0" dirty="0" smtClean="0">
                <a:solidFill>
                  <a:schemeClr val="tx1"/>
                </a:solidFill>
                <a:ea typeface="Open Sans" panose="020B0606030504020204" pitchFamily="34" charset="0"/>
                <a:cs typeface="Open Sans" panose="020B0606030504020204" pitchFamily="34" charset="0"/>
              </a:rPr>
              <a:t>27/02/2024</a:t>
            </a:r>
            <a:r>
              <a:rPr lang="en-US" sz="2000" spc="0" dirty="0">
                <a:latin typeface="Open Sans" panose="020B0606030504020204" pitchFamily="34" charset="0"/>
                <a:ea typeface="Open Sans" panose="020B0606030504020204" pitchFamily="34" charset="0"/>
                <a:cs typeface="Open Sans" panose="020B0606030504020204" pitchFamily="34" charset="0"/>
              </a:rPr>
              <a:t/>
            </a:r>
            <a:br>
              <a:rPr lang="en-US" sz="2000" spc="0" dirty="0">
                <a:latin typeface="Open Sans" panose="020B0606030504020204" pitchFamily="34" charset="0"/>
                <a:ea typeface="Open Sans" panose="020B0606030504020204" pitchFamily="34" charset="0"/>
                <a:cs typeface="Open Sans" panose="020B0606030504020204" pitchFamily="34" charset="0"/>
              </a:rPr>
            </a:br>
            <a:endParaRPr lang="en-US" sz="30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236AEF8A-53A1-4B5C-8E36-F5450C547B89}"/>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pPr/>
              <a:t>1</a:t>
            </a:fld>
            <a:endParaRPr lang="en-US" dirty="0"/>
          </a:p>
        </p:txBody>
      </p:sp>
    </p:spTree>
    <p:extLst>
      <p:ext uri="{BB962C8B-B14F-4D97-AF65-F5344CB8AC3E}">
        <p14:creationId xmlns:p14="http://schemas.microsoft.com/office/powerpoint/2010/main" val="1895761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10007600" y="864108"/>
            <a:ext cx="2184400" cy="5120640"/>
          </a:xfrm>
        </p:spPr>
        <p:txBody>
          <a:bodyPr anchor="t">
            <a:normAutofit fontScale="92500" lnSpcReduction="10000"/>
          </a:bodyPr>
          <a:lstStyle/>
          <a:p>
            <a:pPr>
              <a:lnSpc>
                <a:spcPct val="100000"/>
              </a:lnSpc>
              <a:buClr>
                <a:srgbClr val="40BAD2"/>
              </a:buClr>
            </a:pPr>
            <a:r>
              <a:rPr lang="en-US" dirty="0"/>
              <a:t>Present key team members.</a:t>
            </a:r>
          </a:p>
          <a:p>
            <a:pPr>
              <a:lnSpc>
                <a:spcPct val="100000"/>
              </a:lnSpc>
              <a:buClr>
                <a:srgbClr val="40BAD2"/>
              </a:buClr>
            </a:pPr>
            <a:r>
              <a:rPr lang="en-US" dirty="0"/>
              <a:t>Include names, pictures, what they do for your company.</a:t>
            </a:r>
          </a:p>
          <a:p>
            <a:pPr>
              <a:lnSpc>
                <a:spcPct val="100000"/>
              </a:lnSpc>
              <a:buClr>
                <a:srgbClr val="40BAD2"/>
              </a:buClr>
            </a:pPr>
            <a:r>
              <a:rPr lang="en-US" dirty="0"/>
              <a:t>What is their expertise, related experience, prior successes?</a:t>
            </a:r>
          </a:p>
          <a:p>
            <a:pPr>
              <a:lnSpc>
                <a:spcPct val="100000"/>
              </a:lnSpc>
              <a:buClr>
                <a:srgbClr val="40BAD2"/>
              </a:buClr>
            </a:pPr>
            <a:r>
              <a:rPr lang="en-US" dirty="0"/>
              <a:t>Demonstrate that you have a team that can execute on your idea and your company's potential. </a:t>
            </a: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0" y="757428"/>
            <a:ext cx="10007600" cy="5334000"/>
          </a:xfrm>
          <a:solidFill>
            <a:schemeClr val="tx1"/>
          </a:solidFill>
        </p:spPr>
        <p:txBody>
          <a:bodyPr anchor="t">
            <a:normAutofit/>
          </a:bodyPr>
          <a:lstStyle/>
          <a:p>
            <a:r>
              <a:rPr lang="en-US" sz="3200" dirty="0" smtClean="0">
                <a:solidFill>
                  <a:srgbClr val="00B050"/>
                </a:solidFill>
                <a:ea typeface="Open Sans" panose="020B0606030504020204" pitchFamily="34" charset="0"/>
                <a:cs typeface="Open Sans" panose="020B0606030504020204" pitchFamily="34" charset="0"/>
              </a:rPr>
              <a:t>Team and Advisors</a:t>
            </a:r>
            <a:endParaRPr lang="en-US" sz="3200" dirty="0">
              <a:solidFill>
                <a:srgbClr val="00B050"/>
              </a:solidFill>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10</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8" name="Groupe 7"/>
          <p:cNvGrpSpPr/>
          <p:nvPr/>
        </p:nvGrpSpPr>
        <p:grpSpPr>
          <a:xfrm>
            <a:off x="2213491" y="3514485"/>
            <a:ext cx="1549958" cy="2339398"/>
            <a:chOff x="3581401" y="1956552"/>
            <a:chExt cx="1549958" cy="2339398"/>
          </a:xfrm>
        </p:grpSpPr>
        <p:pic>
          <p:nvPicPr>
            <p:cNvPr id="4" name="Image 3"/>
            <p:cNvPicPr>
              <a:picLocks noChangeAspect="1"/>
            </p:cNvPicPr>
            <p:nvPr/>
          </p:nvPicPr>
          <p:blipFill rotWithShape="1">
            <a:blip r:embed="rId2"/>
            <a:srcRect l="19139" t="30001" r="15341"/>
            <a:stretch/>
          </p:blipFill>
          <p:spPr>
            <a:xfrm>
              <a:off x="3781055" y="1956552"/>
              <a:ext cx="1150650" cy="1229321"/>
            </a:xfrm>
            <a:prstGeom prst="rect">
              <a:avLst/>
            </a:prstGeom>
            <a:effectLst>
              <a:softEdge rad="63500"/>
            </a:effectLst>
          </p:spPr>
        </p:pic>
        <p:sp>
          <p:nvSpPr>
            <p:cNvPr id="7" name="ZoneTexte 6"/>
            <p:cNvSpPr txBox="1"/>
            <p:nvPr/>
          </p:nvSpPr>
          <p:spPr>
            <a:xfrm>
              <a:off x="3581401" y="3280287"/>
              <a:ext cx="1549958" cy="1015663"/>
            </a:xfrm>
            <a:prstGeom prst="rect">
              <a:avLst/>
            </a:prstGeom>
            <a:noFill/>
          </p:spPr>
          <p:txBody>
            <a:bodyPr wrap="square" rtlCol="0">
              <a:spAutoFit/>
            </a:bodyPr>
            <a:lstStyle/>
            <a:p>
              <a:pPr algn="ctr"/>
              <a:r>
                <a:rPr lang="fr-FR" sz="1200" dirty="0" smtClean="0">
                  <a:solidFill>
                    <a:srgbClr val="FFC000"/>
                  </a:solidFill>
                </a:rPr>
                <a:t>MASSAHA NDONGMO GREENE</a:t>
              </a:r>
            </a:p>
            <a:p>
              <a:pPr algn="ctr"/>
              <a:r>
                <a:rPr lang="fr-FR" sz="1200" dirty="0" smtClean="0">
                  <a:solidFill>
                    <a:srgbClr val="FFC000"/>
                  </a:solidFill>
                </a:rPr>
                <a:t>Agricultural </a:t>
              </a:r>
              <a:r>
                <a:rPr lang="fr-FR" sz="1200" dirty="0" err="1" smtClean="0">
                  <a:solidFill>
                    <a:srgbClr val="FFC000"/>
                  </a:solidFill>
                </a:rPr>
                <a:t>engineer</a:t>
              </a:r>
              <a:endParaRPr lang="fr-FR" sz="1200" dirty="0" smtClean="0">
                <a:solidFill>
                  <a:srgbClr val="FFC000"/>
                </a:solidFill>
              </a:endParaRPr>
            </a:p>
            <a:p>
              <a:pPr algn="ctr"/>
              <a:r>
                <a:rPr lang="fr-FR" sz="1200" dirty="0" smtClean="0">
                  <a:solidFill>
                    <a:srgbClr val="FFC000"/>
                  </a:solidFill>
                </a:rPr>
                <a:t>Agropastoral </a:t>
              </a:r>
              <a:r>
                <a:rPr lang="fr-FR" sz="1200" dirty="0" err="1" smtClean="0">
                  <a:solidFill>
                    <a:srgbClr val="FFC000"/>
                  </a:solidFill>
                </a:rPr>
                <a:t>Counselor</a:t>
              </a:r>
              <a:endParaRPr lang="fr-FR" sz="1200" dirty="0">
                <a:solidFill>
                  <a:srgbClr val="FFC000"/>
                </a:solidFill>
              </a:endParaRPr>
            </a:p>
          </p:txBody>
        </p:sp>
      </p:grpSp>
      <p:grpSp>
        <p:nvGrpSpPr>
          <p:cNvPr id="25" name="Groupe 24"/>
          <p:cNvGrpSpPr/>
          <p:nvPr/>
        </p:nvGrpSpPr>
        <p:grpSpPr>
          <a:xfrm>
            <a:off x="4241800" y="1099666"/>
            <a:ext cx="1404272" cy="2115541"/>
            <a:chOff x="4241800" y="1099666"/>
            <a:chExt cx="1404272" cy="2115541"/>
          </a:xfrm>
        </p:grpSpPr>
        <p:pic>
          <p:nvPicPr>
            <p:cNvPr id="9" name="Image 8"/>
            <p:cNvPicPr>
              <a:picLocks noChangeAspect="1"/>
            </p:cNvPicPr>
            <p:nvPr/>
          </p:nvPicPr>
          <p:blipFill>
            <a:blip r:embed="rId3"/>
            <a:stretch>
              <a:fillRect/>
            </a:stretch>
          </p:blipFill>
          <p:spPr>
            <a:xfrm>
              <a:off x="4301664" y="1099666"/>
              <a:ext cx="1284544" cy="1284544"/>
            </a:xfrm>
            <a:prstGeom prst="rect">
              <a:avLst/>
            </a:prstGeom>
            <a:effectLst>
              <a:softEdge rad="63500"/>
            </a:effectLst>
          </p:spPr>
        </p:pic>
        <p:sp>
          <p:nvSpPr>
            <p:cNvPr id="10" name="ZoneTexte 9"/>
            <p:cNvSpPr txBox="1"/>
            <p:nvPr/>
          </p:nvSpPr>
          <p:spPr>
            <a:xfrm>
              <a:off x="4241800" y="2384210"/>
              <a:ext cx="1404272" cy="830997"/>
            </a:xfrm>
            <a:prstGeom prst="rect">
              <a:avLst/>
            </a:prstGeom>
            <a:noFill/>
          </p:spPr>
          <p:txBody>
            <a:bodyPr wrap="square" rtlCol="0">
              <a:spAutoFit/>
            </a:bodyPr>
            <a:lstStyle/>
            <a:p>
              <a:pPr algn="ctr"/>
              <a:r>
                <a:rPr lang="fr-FR" sz="1200" dirty="0" smtClean="0">
                  <a:solidFill>
                    <a:srgbClr val="FFC000"/>
                  </a:solidFill>
                </a:rPr>
                <a:t>MARTIN ELONGE</a:t>
              </a:r>
            </a:p>
            <a:p>
              <a:pPr algn="ctr"/>
              <a:r>
                <a:rPr lang="fr-FR" sz="1200" dirty="0" smtClean="0">
                  <a:solidFill>
                    <a:srgbClr val="FFC000"/>
                  </a:solidFill>
                </a:rPr>
                <a:t>Business </a:t>
              </a:r>
              <a:r>
                <a:rPr lang="fr-FR" sz="1200" dirty="0" err="1" smtClean="0">
                  <a:solidFill>
                    <a:srgbClr val="FFC000"/>
                  </a:solidFill>
                </a:rPr>
                <a:t>development</a:t>
              </a:r>
              <a:r>
                <a:rPr lang="fr-FR" sz="1200" dirty="0" smtClean="0">
                  <a:solidFill>
                    <a:srgbClr val="FFC000"/>
                  </a:solidFill>
                </a:rPr>
                <a:t> expert</a:t>
              </a:r>
              <a:endParaRPr lang="fr-FR" sz="1200" dirty="0">
                <a:solidFill>
                  <a:srgbClr val="FFC000"/>
                </a:solidFill>
              </a:endParaRPr>
            </a:p>
          </p:txBody>
        </p:sp>
      </p:grpSp>
      <p:grpSp>
        <p:nvGrpSpPr>
          <p:cNvPr id="17" name="Groupe 16"/>
          <p:cNvGrpSpPr/>
          <p:nvPr/>
        </p:nvGrpSpPr>
        <p:grpSpPr>
          <a:xfrm>
            <a:off x="4241800" y="3514485"/>
            <a:ext cx="1278816" cy="2341194"/>
            <a:chOff x="4241800" y="3514485"/>
            <a:chExt cx="1278816" cy="2341194"/>
          </a:xfrm>
        </p:grpSpPr>
        <p:pic>
          <p:nvPicPr>
            <p:cNvPr id="14" name="Image 13"/>
            <p:cNvPicPr>
              <a:picLocks noChangeAspect="1"/>
            </p:cNvPicPr>
            <p:nvPr/>
          </p:nvPicPr>
          <p:blipFill rotWithShape="1">
            <a:blip r:embed="rId4"/>
            <a:srcRect t="10657" b="22168"/>
            <a:stretch/>
          </p:blipFill>
          <p:spPr>
            <a:xfrm>
              <a:off x="4241800" y="3514485"/>
              <a:ext cx="1278816" cy="1287911"/>
            </a:xfrm>
            <a:prstGeom prst="rect">
              <a:avLst/>
            </a:prstGeom>
            <a:effectLst>
              <a:softEdge rad="63500"/>
            </a:effectLst>
          </p:spPr>
        </p:pic>
        <p:sp>
          <p:nvSpPr>
            <p:cNvPr id="16" name="ZoneTexte 15"/>
            <p:cNvSpPr txBox="1"/>
            <p:nvPr/>
          </p:nvSpPr>
          <p:spPr>
            <a:xfrm>
              <a:off x="4241801" y="4840016"/>
              <a:ext cx="1278815" cy="1015663"/>
            </a:xfrm>
            <a:prstGeom prst="rect">
              <a:avLst/>
            </a:prstGeom>
            <a:noFill/>
          </p:spPr>
          <p:txBody>
            <a:bodyPr wrap="square" rtlCol="0">
              <a:spAutoFit/>
            </a:bodyPr>
            <a:lstStyle/>
            <a:p>
              <a:pPr algn="ctr"/>
              <a:r>
                <a:rPr lang="fr-FR" sz="1200" dirty="0" smtClean="0">
                  <a:solidFill>
                    <a:srgbClr val="FFC000"/>
                  </a:solidFill>
                </a:rPr>
                <a:t>LEONEL DJOMATCHOUA</a:t>
              </a:r>
            </a:p>
            <a:p>
              <a:pPr algn="ctr"/>
              <a:r>
                <a:rPr lang="fr-FR" sz="1200" dirty="0" err="1" smtClean="0">
                  <a:solidFill>
                    <a:srgbClr val="FFC000"/>
                  </a:solidFill>
                </a:rPr>
                <a:t>Graphic</a:t>
              </a:r>
              <a:r>
                <a:rPr lang="fr-FR" sz="1200" dirty="0" smtClean="0">
                  <a:solidFill>
                    <a:srgbClr val="FFC000"/>
                  </a:solidFill>
                </a:rPr>
                <a:t> and Web designer</a:t>
              </a:r>
            </a:p>
            <a:p>
              <a:pPr algn="ctr"/>
              <a:r>
                <a:rPr lang="fr-FR" sz="1200" dirty="0" smtClean="0">
                  <a:solidFill>
                    <a:srgbClr val="FFC000"/>
                  </a:solidFill>
                </a:rPr>
                <a:t>ML Programmer</a:t>
              </a:r>
              <a:endParaRPr lang="fr-FR" sz="1200" dirty="0">
                <a:solidFill>
                  <a:srgbClr val="FFC000"/>
                </a:solidFill>
              </a:endParaRPr>
            </a:p>
          </p:txBody>
        </p:sp>
      </p:grpSp>
      <p:grpSp>
        <p:nvGrpSpPr>
          <p:cNvPr id="23" name="Groupe 22"/>
          <p:cNvGrpSpPr/>
          <p:nvPr/>
        </p:nvGrpSpPr>
        <p:grpSpPr>
          <a:xfrm>
            <a:off x="5998968" y="3543779"/>
            <a:ext cx="1455932" cy="2252918"/>
            <a:chOff x="5998968" y="3543779"/>
            <a:chExt cx="1455932" cy="2252918"/>
          </a:xfrm>
        </p:grpSpPr>
        <p:pic>
          <p:nvPicPr>
            <p:cNvPr id="12" name="Image 11"/>
            <p:cNvPicPr>
              <a:picLocks noChangeAspect="1"/>
            </p:cNvPicPr>
            <p:nvPr/>
          </p:nvPicPr>
          <p:blipFill rotWithShape="1">
            <a:blip r:embed="rId5"/>
            <a:srcRect l="18704" t="5756" r="33777" b="7043"/>
            <a:stretch/>
          </p:blipFill>
          <p:spPr>
            <a:xfrm>
              <a:off x="6127774" y="3543779"/>
              <a:ext cx="1150650" cy="1229321"/>
            </a:xfrm>
            <a:prstGeom prst="rect">
              <a:avLst/>
            </a:prstGeom>
            <a:effectLst>
              <a:softEdge rad="63500"/>
            </a:effectLst>
          </p:spPr>
        </p:pic>
        <p:sp>
          <p:nvSpPr>
            <p:cNvPr id="18" name="ZoneTexte 17"/>
            <p:cNvSpPr txBox="1"/>
            <p:nvPr/>
          </p:nvSpPr>
          <p:spPr>
            <a:xfrm>
              <a:off x="5998968" y="4965700"/>
              <a:ext cx="1455932" cy="830997"/>
            </a:xfrm>
            <a:prstGeom prst="rect">
              <a:avLst/>
            </a:prstGeom>
            <a:noFill/>
          </p:spPr>
          <p:txBody>
            <a:bodyPr wrap="square" rtlCol="0">
              <a:spAutoFit/>
            </a:bodyPr>
            <a:lstStyle/>
            <a:p>
              <a:pPr algn="ctr"/>
              <a:r>
                <a:rPr lang="fr-FR" sz="1200" dirty="0" smtClean="0">
                  <a:solidFill>
                    <a:srgbClr val="FFC000"/>
                  </a:solidFill>
                </a:rPr>
                <a:t>ANDERSON METSANOU NANFACK</a:t>
              </a:r>
            </a:p>
            <a:p>
              <a:pPr algn="ctr"/>
              <a:r>
                <a:rPr lang="fr-FR" sz="1200" dirty="0" err="1" smtClean="0">
                  <a:solidFill>
                    <a:srgbClr val="FFC000"/>
                  </a:solidFill>
                </a:rPr>
                <a:t>Backend</a:t>
              </a:r>
              <a:r>
                <a:rPr lang="fr-FR" sz="1200" dirty="0" smtClean="0">
                  <a:solidFill>
                    <a:srgbClr val="FFC000"/>
                  </a:solidFill>
                </a:rPr>
                <a:t> </a:t>
              </a:r>
              <a:r>
                <a:rPr lang="fr-FR" sz="1200" dirty="0" err="1" smtClean="0">
                  <a:solidFill>
                    <a:srgbClr val="FFC000"/>
                  </a:solidFill>
                </a:rPr>
                <a:t>engineer</a:t>
              </a:r>
              <a:endParaRPr lang="fr-FR" sz="1200" dirty="0">
                <a:solidFill>
                  <a:srgbClr val="FFC000"/>
                </a:solidFill>
              </a:endParaRPr>
            </a:p>
          </p:txBody>
        </p:sp>
      </p:grpSp>
      <p:grpSp>
        <p:nvGrpSpPr>
          <p:cNvPr id="22" name="Groupe 21"/>
          <p:cNvGrpSpPr/>
          <p:nvPr/>
        </p:nvGrpSpPr>
        <p:grpSpPr>
          <a:xfrm>
            <a:off x="7782838" y="3487985"/>
            <a:ext cx="1478050" cy="1996566"/>
            <a:chOff x="7782838" y="3487985"/>
            <a:chExt cx="1478050" cy="1996566"/>
          </a:xfrm>
        </p:grpSpPr>
        <p:pic>
          <p:nvPicPr>
            <p:cNvPr id="15" name="Image 14"/>
            <p:cNvPicPr>
              <a:picLocks noChangeAspect="1"/>
            </p:cNvPicPr>
            <p:nvPr/>
          </p:nvPicPr>
          <p:blipFill rotWithShape="1">
            <a:blip r:embed="rId6"/>
            <a:srcRect l="-3548" t="14695" r="27222" b="35424"/>
            <a:stretch/>
          </p:blipFill>
          <p:spPr>
            <a:xfrm>
              <a:off x="7782838" y="3487985"/>
              <a:ext cx="1410776" cy="1229321"/>
            </a:xfrm>
            <a:prstGeom prst="rect">
              <a:avLst/>
            </a:prstGeom>
            <a:effectLst>
              <a:softEdge rad="63500"/>
            </a:effectLst>
          </p:spPr>
        </p:pic>
        <p:sp>
          <p:nvSpPr>
            <p:cNvPr id="19" name="ZoneTexte 18"/>
            <p:cNvSpPr txBox="1"/>
            <p:nvPr/>
          </p:nvSpPr>
          <p:spPr>
            <a:xfrm>
              <a:off x="7823200" y="4838220"/>
              <a:ext cx="1437688" cy="646331"/>
            </a:xfrm>
            <a:prstGeom prst="rect">
              <a:avLst/>
            </a:prstGeom>
            <a:noFill/>
          </p:spPr>
          <p:txBody>
            <a:bodyPr wrap="square" rtlCol="0">
              <a:spAutoFit/>
            </a:bodyPr>
            <a:lstStyle/>
            <a:p>
              <a:pPr algn="ctr"/>
              <a:r>
                <a:rPr lang="fr-FR" sz="1200" dirty="0" smtClean="0">
                  <a:solidFill>
                    <a:srgbClr val="FFC000"/>
                  </a:solidFill>
                </a:rPr>
                <a:t>MBOMDA EXPEDIT LEOPOLD</a:t>
              </a:r>
            </a:p>
            <a:p>
              <a:pPr algn="ctr"/>
              <a:r>
                <a:rPr lang="fr-FR" sz="1200" dirty="0" smtClean="0">
                  <a:solidFill>
                    <a:srgbClr val="FFC000"/>
                  </a:solidFill>
                </a:rPr>
                <a:t>IT </a:t>
              </a:r>
              <a:r>
                <a:rPr lang="fr-FR" sz="1200" dirty="0" err="1" smtClean="0">
                  <a:solidFill>
                    <a:srgbClr val="FFC000"/>
                  </a:solidFill>
                </a:rPr>
                <a:t>ANalyst</a:t>
              </a:r>
              <a:endParaRPr lang="fr-FR" sz="1200" dirty="0">
                <a:solidFill>
                  <a:srgbClr val="FFC000"/>
                </a:solidFill>
              </a:endParaRPr>
            </a:p>
          </p:txBody>
        </p:sp>
      </p:grpSp>
      <p:grpSp>
        <p:nvGrpSpPr>
          <p:cNvPr id="24" name="Groupe 23"/>
          <p:cNvGrpSpPr/>
          <p:nvPr/>
        </p:nvGrpSpPr>
        <p:grpSpPr>
          <a:xfrm>
            <a:off x="731848" y="3527734"/>
            <a:ext cx="1100372" cy="1956817"/>
            <a:chOff x="731848" y="3527734"/>
            <a:chExt cx="1100372" cy="1956817"/>
          </a:xfrm>
        </p:grpSpPr>
        <p:pic>
          <p:nvPicPr>
            <p:cNvPr id="13" name="Image 12"/>
            <p:cNvPicPr>
              <a:picLocks noChangeAspect="1"/>
            </p:cNvPicPr>
            <p:nvPr/>
          </p:nvPicPr>
          <p:blipFill rotWithShape="1">
            <a:blip r:embed="rId7"/>
            <a:srcRect l="19583" r="20000" b="33959"/>
            <a:stretch/>
          </p:blipFill>
          <p:spPr>
            <a:xfrm>
              <a:off x="731848" y="3527734"/>
              <a:ext cx="1100372" cy="1202821"/>
            </a:xfrm>
            <a:prstGeom prst="rect">
              <a:avLst/>
            </a:prstGeom>
            <a:effectLst>
              <a:softEdge rad="63500"/>
            </a:effectLst>
          </p:spPr>
        </p:pic>
        <p:sp>
          <p:nvSpPr>
            <p:cNvPr id="20" name="ZoneTexte 19"/>
            <p:cNvSpPr txBox="1"/>
            <p:nvPr/>
          </p:nvSpPr>
          <p:spPr>
            <a:xfrm>
              <a:off x="731848" y="4838220"/>
              <a:ext cx="1100372" cy="646331"/>
            </a:xfrm>
            <a:prstGeom prst="rect">
              <a:avLst/>
            </a:prstGeom>
            <a:noFill/>
          </p:spPr>
          <p:txBody>
            <a:bodyPr wrap="square" rtlCol="0">
              <a:spAutoFit/>
            </a:bodyPr>
            <a:lstStyle/>
            <a:p>
              <a:pPr algn="ctr"/>
              <a:r>
                <a:rPr lang="fr-FR" sz="1200" dirty="0" smtClean="0">
                  <a:solidFill>
                    <a:srgbClr val="FFC000"/>
                  </a:solidFill>
                </a:rPr>
                <a:t>DEXTER NGR </a:t>
              </a:r>
            </a:p>
            <a:p>
              <a:pPr algn="ctr"/>
              <a:r>
                <a:rPr lang="fr-FR" sz="1200" dirty="0" smtClean="0">
                  <a:solidFill>
                    <a:srgbClr val="FFC000"/>
                  </a:solidFill>
                </a:rPr>
                <a:t>JAVASCRIPT </a:t>
              </a:r>
              <a:r>
                <a:rPr lang="fr-FR" sz="1200" dirty="0" err="1" smtClean="0">
                  <a:solidFill>
                    <a:srgbClr val="FFC000"/>
                  </a:solidFill>
                </a:rPr>
                <a:t>developer</a:t>
              </a:r>
              <a:endParaRPr lang="fr-FR" sz="1200" dirty="0">
                <a:solidFill>
                  <a:srgbClr val="FFC000"/>
                </a:solidFill>
              </a:endParaRPr>
            </a:p>
          </p:txBody>
        </p:sp>
      </p:grpSp>
    </p:spTree>
    <p:extLst>
      <p:ext uri="{BB962C8B-B14F-4D97-AF65-F5344CB8AC3E}">
        <p14:creationId xmlns:p14="http://schemas.microsoft.com/office/powerpoint/2010/main" val="222789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childTnLst>
                                </p:cTn>
                              </p:par>
                            </p:childTnLst>
                          </p:cTn>
                        </p:par>
                        <p:par>
                          <p:cTn id="20" fill="hold">
                            <p:stCondLst>
                              <p:cond delay="4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0" y="757428"/>
            <a:ext cx="10007600" cy="5334000"/>
          </a:xfrm>
          <a:solidFill>
            <a:schemeClr val="tx1"/>
          </a:solidFill>
        </p:spPr>
        <p:txBody>
          <a:bodyPr anchor="t">
            <a:normAutofit/>
          </a:bodyPr>
          <a:lstStyle/>
          <a:p>
            <a:r>
              <a:rPr lang="en-US" sz="3200" dirty="0" smtClean="0">
                <a:solidFill>
                  <a:srgbClr val="00B050"/>
                </a:solidFill>
                <a:ea typeface="Open Sans" panose="020B0606030504020204" pitchFamily="34" charset="0"/>
                <a:cs typeface="Open Sans" panose="020B0606030504020204" pitchFamily="34" charset="0"/>
              </a:rPr>
              <a:t>Cost </a:t>
            </a:r>
            <a:r>
              <a:rPr lang="en-US" sz="3200" dirty="0">
                <a:solidFill>
                  <a:srgbClr val="00B050"/>
                </a:solidFill>
                <a:ea typeface="Open Sans" panose="020B0606030504020204" pitchFamily="34" charset="0"/>
                <a:cs typeface="Open Sans" panose="020B0606030504020204" pitchFamily="34" charset="0"/>
              </a:rPr>
              <a:t>Estimates and </a:t>
            </a:r>
            <a:r>
              <a:rPr lang="en-US" sz="3200" dirty="0" smtClean="0">
                <a:solidFill>
                  <a:srgbClr val="00B050"/>
                </a:solidFill>
                <a:ea typeface="Open Sans" panose="020B0606030504020204" pitchFamily="34" charset="0"/>
                <a:cs typeface="Open Sans" panose="020B0606030504020204" pitchFamily="34" charset="0"/>
              </a:rPr>
              <a:t>Projections</a:t>
            </a:r>
            <a:br>
              <a:rPr lang="en-US" sz="3200" dirty="0" smtClean="0">
                <a:solidFill>
                  <a:srgbClr val="00B05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Site hosting : </a:t>
            </a:r>
            <a:r>
              <a:rPr lang="en-US" sz="2400" dirty="0" smtClean="0">
                <a:solidFill>
                  <a:srgbClr val="FFC000"/>
                </a:solidFill>
                <a:ea typeface="Open Sans" panose="020B0606030504020204" pitchFamily="34" charset="0"/>
                <a:cs typeface="Open Sans" panose="020B0606030504020204" pitchFamily="34" charset="0"/>
              </a:rPr>
              <a:t>10000 </a:t>
            </a:r>
            <a:r>
              <a:rPr lang="en-US" sz="2400" dirty="0" err="1" smtClean="0">
                <a:solidFill>
                  <a:srgbClr val="FFC000"/>
                </a:solidFill>
                <a:ea typeface="Open Sans" panose="020B0606030504020204" pitchFamily="34" charset="0"/>
                <a:cs typeface="Open Sans" panose="020B0606030504020204" pitchFamily="34" charset="0"/>
              </a:rPr>
              <a:t>frs</a:t>
            </a:r>
            <a:r>
              <a:rPr lang="en-US" sz="2400" dirty="0" smtClean="0">
                <a:solidFill>
                  <a:srgbClr val="FFC000"/>
                </a:solidFill>
                <a:ea typeface="Open Sans" panose="020B0606030504020204" pitchFamily="34" charset="0"/>
                <a:cs typeface="Open Sans" panose="020B0606030504020204" pitchFamily="34" charset="0"/>
              </a:rPr>
              <a:t> per month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Monthly running costs for advertisement  </a:t>
            </a:r>
            <a:r>
              <a:rPr lang="en-US" sz="2400" dirty="0" smtClean="0">
                <a:solidFill>
                  <a:srgbClr val="FFC000"/>
                </a:solidFill>
                <a:ea typeface="Open Sans" panose="020B0606030504020204" pitchFamily="34" charset="0"/>
                <a:cs typeface="Open Sans" panose="020B0606030504020204" pitchFamily="34" charset="0"/>
              </a:rPr>
              <a:t>10 </a:t>
            </a:r>
            <a:r>
              <a:rPr lang="en-US" sz="2400" dirty="0" smtClean="0">
                <a:solidFill>
                  <a:srgbClr val="FFC000"/>
                </a:solidFill>
                <a:ea typeface="Open Sans" panose="020B0606030504020204" pitchFamily="34" charset="0"/>
                <a:cs typeface="Open Sans" panose="020B0606030504020204" pitchFamily="34" charset="0"/>
              </a:rPr>
              <a:t>000 per month</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Monthly subscription per service </a:t>
            </a:r>
            <a:r>
              <a:rPr lang="en-US" sz="2400" dirty="0" smtClean="0">
                <a:solidFill>
                  <a:srgbClr val="FFC000"/>
                </a:solidFill>
                <a:ea typeface="Open Sans" panose="020B0606030504020204" pitchFamily="34" charset="0"/>
                <a:cs typeface="Open Sans" panose="020B0606030504020204" pitchFamily="34" charset="0"/>
              </a:rPr>
              <a:t>10</a:t>
            </a:r>
            <a:r>
              <a:rPr lang="en-US" sz="2400" dirty="0" smtClean="0">
                <a:solidFill>
                  <a:srgbClr val="FFC000"/>
                </a:solidFill>
                <a:ea typeface="Open Sans" panose="020B0606030504020204" pitchFamily="34" charset="0"/>
                <a:cs typeface="Open Sans" panose="020B0606030504020204" pitchFamily="34" charset="0"/>
              </a:rPr>
              <a:t>00</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Minimum Yearly estimated revenue </a:t>
            </a:r>
            <a:r>
              <a:rPr lang="en-US" sz="2400" dirty="0" smtClean="0">
                <a:solidFill>
                  <a:srgbClr val="FFC000"/>
                </a:solidFill>
                <a:ea typeface="Open Sans" panose="020B0606030504020204" pitchFamily="34" charset="0"/>
                <a:cs typeface="Open Sans" panose="020B0606030504020204" pitchFamily="34" charset="0"/>
              </a:rPr>
              <a:t>300000 </a:t>
            </a:r>
            <a:r>
              <a:rPr lang="en-US" sz="2400" dirty="0" smtClean="0">
                <a:solidFill>
                  <a:srgbClr val="FFC000"/>
                </a:solidFill>
                <a:ea typeface="Open Sans" panose="020B0606030504020204" pitchFamily="34" charset="0"/>
                <a:cs typeface="Open Sans" panose="020B0606030504020204" pitchFamily="34" charset="0"/>
              </a:rPr>
              <a:t>(for the first year)</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endParaRPr lang="en-US" sz="2400" dirty="0">
              <a:solidFill>
                <a:srgbClr val="FFC000"/>
              </a:solidFill>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11</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98166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10007600" y="864108"/>
            <a:ext cx="2184400" cy="5120640"/>
          </a:xfrm>
        </p:spPr>
        <p:txBody>
          <a:bodyPr anchor="t">
            <a:normAutofit fontScale="92500" lnSpcReduction="20000"/>
          </a:bodyPr>
          <a:lstStyle/>
          <a:p>
            <a:pPr fontAlgn="base"/>
            <a:r>
              <a:rPr lang="en-US" dirty="0"/>
              <a:t>State how much capital you are raising, the terms (equity, convertible note, debt, </a:t>
            </a:r>
            <a:r>
              <a:rPr lang="en-US" dirty="0" err="1"/>
              <a:t>etc</a:t>
            </a:r>
            <a:r>
              <a:rPr lang="en-US" dirty="0"/>
              <a:t>), and how you plan to use it. </a:t>
            </a:r>
          </a:p>
          <a:p>
            <a:pPr fontAlgn="base"/>
            <a:r>
              <a:rPr lang="en-US" dirty="0"/>
              <a:t>Include information on prior fundraising rounds and expectations you may have of your investors </a:t>
            </a:r>
            <a:r>
              <a:rPr lang="en-US" dirty="0" err="1"/>
              <a:t>ie</a:t>
            </a:r>
            <a:r>
              <a:rPr lang="en-US" dirty="0"/>
              <a:t> expertise, network, </a:t>
            </a:r>
            <a:r>
              <a:rPr lang="en-US" dirty="0" err="1"/>
              <a:t>etc</a:t>
            </a:r>
            <a:endParaRPr lang="en-US" dirty="0"/>
          </a:p>
          <a:p>
            <a:pPr fontAlgn="base"/>
            <a:r>
              <a:rPr lang="en-US" dirty="0"/>
              <a:t>Mention the milestones you can hit on a small budget in the short term, so that you de-risk the investment.</a:t>
            </a:r>
          </a:p>
          <a:p>
            <a:pPr marL="0" indent="0">
              <a:lnSpc>
                <a:spcPct val="100000"/>
              </a:lnSpc>
              <a:buClr>
                <a:srgbClr val="40BAD2"/>
              </a:buClr>
              <a:buNone/>
            </a:pPr>
            <a:endPar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0" y="757428"/>
            <a:ext cx="10007600" cy="5334000"/>
          </a:xfrm>
          <a:solidFill>
            <a:schemeClr val="tx1"/>
          </a:solidFill>
        </p:spPr>
        <p:txBody>
          <a:bodyPr anchor="t">
            <a:normAutofit/>
          </a:bodyPr>
          <a:lstStyle/>
          <a:p>
            <a:r>
              <a:rPr lang="en-US" sz="3200" dirty="0">
                <a:solidFill>
                  <a:srgbClr val="00B050"/>
                </a:solidFill>
                <a:ea typeface="Open Sans" panose="020B0606030504020204" pitchFamily="34" charset="0"/>
                <a:cs typeface="Open Sans" panose="020B0606030504020204" pitchFamily="34" charset="0"/>
              </a:rPr>
              <a:t>Capital </a:t>
            </a:r>
            <a:r>
              <a:rPr lang="en-US" sz="3200" dirty="0" smtClean="0">
                <a:solidFill>
                  <a:srgbClr val="00B050"/>
                </a:solidFill>
                <a:ea typeface="Open Sans" panose="020B0606030504020204" pitchFamily="34" charset="0"/>
                <a:cs typeface="Open Sans" panose="020B0606030504020204" pitchFamily="34" charset="0"/>
              </a:rPr>
              <a:t>Needed</a:t>
            </a:r>
            <a:r>
              <a:rPr lang="en-US" sz="3200" dirty="0">
                <a:solidFill>
                  <a:srgbClr val="00B050"/>
                </a:solidFill>
                <a:ea typeface="Open Sans" panose="020B0606030504020204" pitchFamily="34" charset="0"/>
                <a:cs typeface="Open Sans" panose="020B0606030504020204" pitchFamily="34" charset="0"/>
              </a:rPr>
              <a:t/>
            </a:r>
            <a:br>
              <a:rPr lang="en-US" sz="3200" dirty="0">
                <a:solidFill>
                  <a:srgbClr val="00B05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For a year</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Total 130000 </a:t>
            </a:r>
            <a:r>
              <a:rPr lang="en-US" sz="2400" dirty="0" err="1" smtClean="0">
                <a:solidFill>
                  <a:srgbClr val="FFC000"/>
                </a:solidFill>
                <a:ea typeface="Open Sans" panose="020B0606030504020204" pitchFamily="34" charset="0"/>
                <a:cs typeface="Open Sans" panose="020B0606030504020204" pitchFamily="34" charset="0"/>
              </a:rPr>
              <a:t>frs</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Site hosting 10 000 </a:t>
            </a:r>
            <a:r>
              <a:rPr lang="en-US" sz="2400" dirty="0" err="1" smtClean="0">
                <a:solidFill>
                  <a:srgbClr val="FFC000"/>
                </a:solidFill>
                <a:ea typeface="Open Sans" panose="020B0606030504020204" pitchFamily="34" charset="0"/>
                <a:cs typeface="Open Sans" panose="020B0606030504020204" pitchFamily="34" charset="0"/>
              </a:rPr>
              <a:t>frs</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Monthly advertisement 10000 </a:t>
            </a:r>
            <a:r>
              <a:rPr lang="en-US" sz="2400" dirty="0" err="1" smtClean="0">
                <a:solidFill>
                  <a:srgbClr val="FFC000"/>
                </a:solidFill>
                <a:ea typeface="Open Sans" panose="020B0606030504020204" pitchFamily="34" charset="0"/>
                <a:cs typeface="Open Sans" panose="020B0606030504020204" pitchFamily="34" charset="0"/>
              </a:rPr>
              <a:t>frs</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3200" dirty="0" smtClean="0">
                <a:solidFill>
                  <a:srgbClr val="00B050"/>
                </a:solidFill>
                <a:ea typeface="Open Sans" panose="020B0606030504020204" pitchFamily="34" charset="0"/>
                <a:cs typeface="Open Sans" panose="020B0606030504020204" pitchFamily="34" charset="0"/>
              </a:rPr>
              <a:t>EXPERTISE</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Market expertise</a:t>
            </a:r>
            <a:endParaRPr lang="en-US" sz="3200" dirty="0">
              <a:solidFill>
                <a:srgbClr val="00B050"/>
              </a:solidFill>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12</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35071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75E7575-B9C3-4ECC-A0DF-17879116CB94}"/>
              </a:ext>
            </a:extLst>
          </p:cNvPr>
          <p:cNvSpPr>
            <a:spLocks noGrp="1"/>
          </p:cNvSpPr>
          <p:nvPr>
            <p:ph type="ctrTitle"/>
          </p:nvPr>
        </p:nvSpPr>
        <p:spPr>
          <a:xfrm>
            <a:off x="1241843" y="2286780"/>
            <a:ext cx="7205472" cy="3255264"/>
          </a:xfrm>
        </p:spPr>
        <p:txBody>
          <a:bodyPr>
            <a:normAutofit fontScale="90000"/>
          </a:bodyPr>
          <a:lstStyle/>
          <a:p>
            <a:pPr lvl="0" algn="r">
              <a:lnSpc>
                <a:spcPct val="114000"/>
              </a:lnSpc>
              <a:spcBef>
                <a:spcPts val="1200"/>
              </a:spcBef>
              <a:buClr>
                <a:srgbClr val="40BAD2"/>
              </a:buClr>
            </a:pPr>
            <a:r>
              <a:rPr lang="en-US" sz="4000" dirty="0">
                <a:latin typeface="Open Sans" panose="020B0606030504020204" pitchFamily="34" charset="0"/>
                <a:ea typeface="Open Sans" panose="020B0606030504020204" pitchFamily="34" charset="0"/>
                <a:cs typeface="Open Sans" panose="020B0606030504020204" pitchFamily="34" charset="0"/>
              </a:rPr>
              <a:t/>
            </a:r>
            <a:br>
              <a:rPr lang="en-US" sz="4000" dirty="0">
                <a:latin typeface="Open Sans" panose="020B0606030504020204" pitchFamily="34" charset="0"/>
                <a:ea typeface="Open Sans" panose="020B0606030504020204" pitchFamily="34" charset="0"/>
                <a:cs typeface="Open Sans" panose="020B0606030504020204" pitchFamily="34" charset="0"/>
              </a:rPr>
            </a:br>
            <a:r>
              <a:rPr lang="en-US" sz="4000" dirty="0" smtClean="0">
                <a:latin typeface="Open Sans" panose="020B0606030504020204" pitchFamily="34" charset="0"/>
                <a:ea typeface="Open Sans" panose="020B0606030504020204" pitchFamily="34" charset="0"/>
                <a:cs typeface="Open Sans" panose="020B0606030504020204" pitchFamily="34" charset="0"/>
              </a:rPr>
              <a:t/>
            </a:r>
            <a:br>
              <a:rPr lang="en-US" sz="4000" dirty="0" smtClean="0">
                <a:latin typeface="Open Sans" panose="020B0606030504020204" pitchFamily="34" charset="0"/>
                <a:ea typeface="Open Sans" panose="020B0606030504020204" pitchFamily="34" charset="0"/>
                <a:cs typeface="Open Sans" panose="020B0606030504020204" pitchFamily="34" charset="0"/>
              </a:rPr>
            </a:br>
            <a:r>
              <a:rPr lang="en-US" sz="4000" dirty="0">
                <a:ea typeface="Open Sans" panose="020B0606030504020204" pitchFamily="34" charset="0"/>
                <a:cs typeface="Open Sans" panose="020B0606030504020204" pitchFamily="34" charset="0"/>
              </a:rPr>
              <a:t/>
            </a:r>
            <a:br>
              <a:rPr lang="en-US" sz="4000" dirty="0">
                <a:ea typeface="Open Sans" panose="020B0606030504020204" pitchFamily="34" charset="0"/>
                <a:cs typeface="Open Sans" panose="020B0606030504020204" pitchFamily="34" charset="0"/>
              </a:rPr>
            </a:br>
            <a:r>
              <a:rPr lang="en-US" sz="4000" dirty="0" smtClean="0">
                <a:ea typeface="Open Sans" panose="020B0606030504020204" pitchFamily="34" charset="0"/>
                <a:cs typeface="Open Sans" panose="020B0606030504020204" pitchFamily="34" charset="0"/>
              </a:rPr>
              <a:t/>
            </a:r>
            <a:br>
              <a:rPr lang="en-US" sz="4000" dirty="0" smtClean="0">
                <a:ea typeface="Open Sans" panose="020B0606030504020204" pitchFamily="34" charset="0"/>
                <a:cs typeface="Open Sans" panose="020B0606030504020204" pitchFamily="34" charset="0"/>
              </a:rPr>
            </a:br>
            <a:r>
              <a:rPr lang="en-US" sz="4000" dirty="0">
                <a:ea typeface="Open Sans" panose="020B0606030504020204" pitchFamily="34" charset="0"/>
                <a:cs typeface="Open Sans" panose="020B0606030504020204" pitchFamily="34" charset="0"/>
              </a:rPr>
              <a:t/>
            </a:r>
            <a:br>
              <a:rPr lang="en-US" sz="4000" dirty="0">
                <a:ea typeface="Open Sans" panose="020B0606030504020204" pitchFamily="34" charset="0"/>
                <a:cs typeface="Open Sans" panose="020B0606030504020204" pitchFamily="34" charset="0"/>
              </a:rPr>
            </a:br>
            <a:r>
              <a:rPr lang="en-US" sz="36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t>Together towards increasing </a:t>
            </a:r>
            <a:r>
              <a:rPr lang="en-US" sz="3600" smtClean="0">
                <a:solidFill>
                  <a:srgbClr val="00B050"/>
                </a:solidFill>
                <a:latin typeface="Open Sans" panose="020B0606030504020204" pitchFamily="34" charset="0"/>
                <a:ea typeface="Open Sans" panose="020B0606030504020204" pitchFamily="34" charset="0"/>
                <a:cs typeface="Open Sans" panose="020B0606030504020204" pitchFamily="34" charset="0"/>
              </a:rPr>
              <a:t>agricultural </a:t>
            </a:r>
            <a:r>
              <a:rPr lang="en-US" sz="3200" smtClean="0">
                <a:solidFill>
                  <a:srgbClr val="00B050"/>
                </a:solidFill>
                <a:ea typeface="Open Sans" panose="020B0606030504020204" pitchFamily="34" charset="0"/>
                <a:cs typeface="Open Sans" panose="020B0606030504020204" pitchFamily="34" charset="0"/>
              </a:rPr>
              <a:t>productivity</a:t>
            </a:r>
            <a:r>
              <a:rPr lang="en-US" sz="3000" dirty="0">
                <a:latin typeface="Open Sans" panose="020B0606030504020204" pitchFamily="34" charset="0"/>
                <a:ea typeface="Open Sans" panose="020B0606030504020204" pitchFamily="34" charset="0"/>
                <a:cs typeface="Open Sans" panose="020B0606030504020204" pitchFamily="34" charset="0"/>
              </a:rPr>
              <a:t/>
            </a:r>
            <a:br>
              <a:rPr lang="en-US" sz="3000" dirty="0">
                <a:latin typeface="Open Sans" panose="020B0606030504020204" pitchFamily="34" charset="0"/>
                <a:ea typeface="Open Sans" panose="020B0606030504020204" pitchFamily="34" charset="0"/>
                <a:cs typeface="Open Sans" panose="020B0606030504020204" pitchFamily="34" charset="0"/>
              </a:rPr>
            </a:br>
            <a:r>
              <a:rPr lang="en-US" sz="3000" dirty="0" smtClean="0">
                <a:solidFill>
                  <a:srgbClr val="FFC000"/>
                </a:solidFill>
                <a:latin typeface="Open Sans" panose="020B0606030504020204" pitchFamily="34" charset="0"/>
                <a:ea typeface="Open Sans" panose="020B0606030504020204" pitchFamily="34" charset="0"/>
                <a:cs typeface="Open Sans" panose="020B0606030504020204" pitchFamily="34" charset="0"/>
              </a:rPr>
              <a:t>+ 237 694970214</a:t>
            </a:r>
            <a:r>
              <a:rPr lang="en-US" sz="2000" spc="0" dirty="0">
                <a:latin typeface="Open Sans" panose="020B0606030504020204" pitchFamily="34" charset="0"/>
                <a:ea typeface="Open Sans" panose="020B0606030504020204" pitchFamily="34" charset="0"/>
                <a:cs typeface="Open Sans" panose="020B0606030504020204" pitchFamily="34" charset="0"/>
              </a:rPr>
              <a:t/>
            </a:r>
            <a:br>
              <a:rPr lang="en-US" sz="2000" spc="0" dirty="0">
                <a:latin typeface="Open Sans" panose="020B0606030504020204" pitchFamily="34" charset="0"/>
                <a:ea typeface="Open Sans" panose="020B0606030504020204" pitchFamily="34" charset="0"/>
                <a:cs typeface="Open Sans" panose="020B0606030504020204" pitchFamily="34" charset="0"/>
              </a:rPr>
            </a:br>
            <a:endParaRPr lang="en-US" sz="30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236AEF8A-53A1-4B5C-8E36-F5450C547B89}"/>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pPr/>
              <a:t>13</a:t>
            </a:fld>
            <a:endParaRPr lang="en-US" dirty="0"/>
          </a:p>
        </p:txBody>
      </p:sp>
      <p:pic>
        <p:nvPicPr>
          <p:cNvPr id="4" name="Image 3"/>
          <p:cNvPicPr>
            <a:picLocks noChangeAspect="1"/>
          </p:cNvPicPr>
          <p:nvPr/>
        </p:nvPicPr>
        <p:blipFill rotWithShape="1">
          <a:blip r:embed="rId2">
            <a:extLst>
              <a:ext uri="{28A0092B-C50C-407E-A947-70E740481C1C}">
                <a14:useLocalDpi xmlns:a14="http://schemas.microsoft.com/office/drawing/2010/main" val="0"/>
              </a:ext>
            </a:extLst>
          </a:blip>
          <a:srcRect l="10969" t="7860" r="13151" b="18975"/>
          <a:stretch/>
        </p:blipFill>
        <p:spPr>
          <a:xfrm>
            <a:off x="5355772" y="1190952"/>
            <a:ext cx="3091543" cy="2975429"/>
          </a:xfrm>
          <a:prstGeom prst="rect">
            <a:avLst/>
          </a:prstGeom>
          <a:solidFill>
            <a:schemeClr val="tx1"/>
          </a:solidFill>
        </p:spPr>
      </p:pic>
    </p:spTree>
    <p:extLst>
      <p:ext uri="{BB962C8B-B14F-4D97-AF65-F5344CB8AC3E}">
        <p14:creationId xmlns:p14="http://schemas.microsoft.com/office/powerpoint/2010/main" val="17081909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7467600" y="921558"/>
            <a:ext cx="3716868" cy="5120640"/>
          </a:xfrm>
        </p:spPr>
        <p:txBody>
          <a:bodyPr anchor="t">
            <a:normAutofit/>
          </a:bodyPr>
          <a:lstStyle/>
          <a:p>
            <a:pPr>
              <a:lnSpc>
                <a:spcPct val="100000"/>
              </a:lnSpc>
              <a:buClr>
                <a:srgbClr val="40BAD2"/>
              </a:buClr>
            </a:pPr>
            <a:endPar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303718" y="774700"/>
            <a:ext cx="7163882" cy="5321300"/>
          </a:xfrm>
          <a:solidFill>
            <a:schemeClr val="tx1"/>
          </a:solidFill>
        </p:spPr>
        <p:txBody>
          <a:bodyPr anchor="t">
            <a:normAutofit fontScale="90000"/>
          </a:bodyPr>
          <a:lstStyle/>
          <a:p>
            <a:r>
              <a:rPr lang="en-US" sz="32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t>Audience</a:t>
            </a:r>
            <a:br>
              <a:rPr lang="en-US" sz="32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Small</a:t>
            </a:r>
            <a:r>
              <a:rPr lang="en-US" sz="2400" dirty="0">
                <a:solidFill>
                  <a:srgbClr val="FFC000"/>
                </a:solidFill>
                <a:ea typeface="Open Sans" panose="020B0606030504020204" pitchFamily="34" charset="0"/>
                <a:cs typeface="Open Sans" panose="020B0606030504020204" pitchFamily="34" charset="0"/>
              </a:rPr>
              <a:t>, medium-sized, and large-scale farmers</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Groups or individuals producing </a:t>
            </a:r>
            <a:r>
              <a:rPr lang="en-US" sz="2400" dirty="0">
                <a:solidFill>
                  <a:srgbClr val="FFC000"/>
                </a:solidFill>
                <a:ea typeface="Open Sans" panose="020B0606030504020204" pitchFamily="34" charset="0"/>
                <a:cs typeface="Open Sans" panose="020B0606030504020204" pitchFamily="34" charset="0"/>
              </a:rPr>
              <a:t>or having </a:t>
            </a:r>
            <a:r>
              <a:rPr lang="en-US" sz="2400" dirty="0" smtClean="0">
                <a:solidFill>
                  <a:srgbClr val="FFC000"/>
                </a:solidFill>
                <a:ea typeface="Open Sans" panose="020B0606030504020204" pitchFamily="34" charset="0"/>
                <a:cs typeface="Open Sans" panose="020B0606030504020204" pitchFamily="34" charset="0"/>
              </a:rPr>
              <a:t>biological wastes at their disposal</a:t>
            </a: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3200" dirty="0" smtClean="0">
                <a:solidFill>
                  <a:srgbClr val="00B050"/>
                </a:solidFill>
                <a:ea typeface="Open Sans" panose="020B0606030504020204" pitchFamily="34" charset="0"/>
                <a:cs typeface="Open Sans" panose="020B0606030504020204" pitchFamily="34" charset="0"/>
              </a:rPr>
              <a:t>Problems</a:t>
            </a:r>
            <a:br>
              <a:rPr lang="en-US" sz="3200" dirty="0" smtClean="0">
                <a:solidFill>
                  <a:srgbClr val="00B05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Seed wastage (use of at least twice as much of seeds as necessary) due to repetitive planting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Reduced farm yields due to loss of soil fertility</a:t>
            </a:r>
            <a:r>
              <a:rPr lang="en-US" sz="3200" dirty="0" smtClean="0">
                <a:solidFill>
                  <a:srgbClr val="00B050"/>
                </a:solidFill>
                <a:ea typeface="Open Sans" panose="020B0606030504020204" pitchFamily="34" charset="0"/>
                <a:cs typeface="Open Sans" panose="020B0606030504020204" pitchFamily="34" charset="0"/>
              </a:rPr>
              <a:t/>
            </a:r>
            <a:br>
              <a:rPr lang="en-US" sz="3200" dirty="0" smtClean="0">
                <a:solidFill>
                  <a:srgbClr val="00B050"/>
                </a:solidFill>
                <a:ea typeface="Open Sans" panose="020B0606030504020204" pitchFamily="34" charset="0"/>
                <a:cs typeface="Open Sans" panose="020B0606030504020204" pitchFamily="34" charset="0"/>
              </a:rPr>
            </a:br>
            <a:r>
              <a:rPr lang="en-US" sz="3200" dirty="0" smtClean="0">
                <a:solidFill>
                  <a:srgbClr val="00B050"/>
                </a:solidFill>
                <a:ea typeface="Open Sans" panose="020B0606030504020204" pitchFamily="34" charset="0"/>
                <a:cs typeface="Open Sans" panose="020B0606030504020204" pitchFamily="34" charset="0"/>
              </a:rPr>
              <a:t/>
            </a:r>
            <a:br>
              <a:rPr lang="en-US" sz="3200" dirty="0" smtClean="0">
                <a:solidFill>
                  <a:srgbClr val="00B050"/>
                </a:solidFill>
                <a:ea typeface="Open Sans" panose="020B0606030504020204" pitchFamily="34" charset="0"/>
                <a:cs typeface="Open Sans" panose="020B0606030504020204" pitchFamily="34" charset="0"/>
              </a:rPr>
            </a:br>
            <a:r>
              <a:rPr lang="en-US" sz="2700" dirty="0">
                <a:solidFill>
                  <a:srgbClr val="FFC000"/>
                </a:solidFill>
                <a:ea typeface="Open Sans" panose="020B0606030504020204" pitchFamily="34" charset="0"/>
                <a:cs typeface="Open Sans" panose="020B0606030504020204" pitchFamily="34" charset="0"/>
              </a:rPr>
              <a:t>R</a:t>
            </a:r>
            <a:r>
              <a:rPr lang="en-US" sz="2700" dirty="0" smtClean="0">
                <a:solidFill>
                  <a:srgbClr val="FFC000"/>
                </a:solidFill>
                <a:ea typeface="Open Sans" panose="020B0606030504020204" pitchFamily="34" charset="0"/>
                <a:cs typeface="Open Sans" panose="020B0606030504020204" pitchFamily="34" charset="0"/>
              </a:rPr>
              <a:t>educe seed expenses by 	50-65%</a:t>
            </a:r>
            <a:br>
              <a:rPr lang="en-US" sz="2700" dirty="0" smtClean="0">
                <a:solidFill>
                  <a:srgbClr val="FFC000"/>
                </a:solidFill>
                <a:ea typeface="Open Sans" panose="020B0606030504020204" pitchFamily="34" charset="0"/>
                <a:cs typeface="Open Sans" panose="020B0606030504020204" pitchFamily="34" charset="0"/>
              </a:rPr>
            </a:br>
            <a:r>
              <a:rPr lang="en-US" sz="2700" dirty="0" smtClean="0">
                <a:solidFill>
                  <a:srgbClr val="FFC000"/>
                </a:solidFill>
                <a:ea typeface="Open Sans" panose="020B0606030504020204" pitchFamily="34" charset="0"/>
                <a:cs typeface="Open Sans" panose="020B0606030504020204" pitchFamily="34" charset="0"/>
              </a:rPr>
              <a:t>The  preservation of 12500 </a:t>
            </a:r>
            <a:r>
              <a:rPr lang="en-US" sz="2700" dirty="0" err="1" smtClean="0">
                <a:solidFill>
                  <a:srgbClr val="FFC000"/>
                </a:solidFill>
                <a:ea typeface="Open Sans" panose="020B0606030504020204" pitchFamily="34" charset="0"/>
                <a:cs typeface="Open Sans" panose="020B0606030504020204" pitchFamily="34" charset="0"/>
              </a:rPr>
              <a:t>frs</a:t>
            </a:r>
            <a:r>
              <a:rPr lang="en-US" sz="2700" dirty="0" smtClean="0">
                <a:solidFill>
                  <a:srgbClr val="FFC000"/>
                </a:solidFill>
                <a:ea typeface="Open Sans" panose="020B0606030504020204" pitchFamily="34" charset="0"/>
                <a:cs typeface="Open Sans" panose="020B0606030504020204" pitchFamily="34" charset="0"/>
              </a:rPr>
              <a:t>/ hectare for every reseeding </a:t>
            </a:r>
            <a:br>
              <a:rPr lang="en-US" sz="2700" dirty="0" smtClean="0">
                <a:solidFill>
                  <a:srgbClr val="FFC000"/>
                </a:solidFill>
                <a:ea typeface="Open Sans" panose="020B0606030504020204" pitchFamily="34" charset="0"/>
                <a:cs typeface="Open Sans" panose="020B0606030504020204" pitchFamily="34" charset="0"/>
              </a:rPr>
            </a:br>
            <a:r>
              <a:rPr lang="en-US" sz="2700" dirty="0" smtClean="0">
                <a:solidFill>
                  <a:srgbClr val="FFC000"/>
                </a:solidFill>
                <a:ea typeface="Open Sans" panose="020B0606030504020204" pitchFamily="34" charset="0"/>
                <a:cs typeface="Open Sans" panose="020B0606030504020204" pitchFamily="34" charset="0"/>
              </a:rPr>
              <a:t>The recovery of revenue shortfall of 50-75% </a:t>
            </a:r>
            <a:r>
              <a:rPr lang="en-US" sz="2000" dirty="0" smtClean="0">
                <a:solidFill>
                  <a:srgbClr val="FFC000"/>
                </a:solidFill>
                <a:ea typeface="Open Sans" panose="020B0606030504020204" pitchFamily="34" charset="0"/>
                <a:cs typeface="Open Sans" panose="020B0606030504020204" pitchFamily="34" charset="0"/>
              </a:rPr>
              <a:t>(</a:t>
            </a:r>
            <a:r>
              <a:rPr lang="en-US" sz="2000" dirty="0" smtClean="0">
                <a:solidFill>
                  <a:srgbClr val="00B050"/>
                </a:solidFill>
                <a:ea typeface="Open Sans" panose="020B0606030504020204" pitchFamily="34" charset="0"/>
                <a:cs typeface="Open Sans" panose="020B0606030504020204" pitchFamily="34" charset="0"/>
              </a:rPr>
              <a:t>Observatory of family agricultural farms in </a:t>
            </a:r>
            <a:r>
              <a:rPr lang="en-US" sz="2000" dirty="0" err="1" smtClean="0">
                <a:solidFill>
                  <a:srgbClr val="00B050"/>
                </a:solidFill>
                <a:ea typeface="Open Sans" panose="020B0606030504020204" pitchFamily="34" charset="0"/>
                <a:cs typeface="Open Sans" panose="020B0606030504020204" pitchFamily="34" charset="0"/>
              </a:rPr>
              <a:t>Menoua</a:t>
            </a:r>
            <a:r>
              <a:rPr lang="en-US" sz="2000" dirty="0" smtClean="0">
                <a:solidFill>
                  <a:srgbClr val="FFC000"/>
                </a:solidFill>
                <a:ea typeface="Open Sans" panose="020B0606030504020204" pitchFamily="34" charset="0"/>
                <a:cs typeface="Open Sans" panose="020B0606030504020204" pitchFamily="34" charset="0"/>
              </a:rPr>
              <a:t>)</a:t>
            </a:r>
            <a:endParaRPr lang="en-US" sz="2000" dirty="0">
              <a:solidFill>
                <a:srgbClr val="00B050"/>
              </a:solidFill>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2</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7" name="TextBox 6">
            <a:extLst>
              <a:ext uri="{FF2B5EF4-FFF2-40B4-BE49-F238E27FC236}">
                <a16:creationId xmlns="" xmlns:a16="http://schemas.microsoft.com/office/drawing/2014/main" id="{7DD94EE8-D323-42F6-9AB6-BDC1F6441520}"/>
              </a:ext>
            </a:extLst>
          </p:cNvPr>
          <p:cNvSpPr txBox="1"/>
          <p:nvPr/>
        </p:nvSpPr>
        <p:spPr>
          <a:xfrm>
            <a:off x="7467600" y="4899931"/>
            <a:ext cx="3716868" cy="1461939"/>
          </a:xfrm>
          <a:prstGeom prst="rect">
            <a:avLst/>
          </a:prstGeom>
          <a:solidFill>
            <a:schemeClr val="bg1">
              <a:lumMod val="85000"/>
            </a:schemeClr>
          </a:solidFill>
          <a:ln>
            <a:noFill/>
          </a:ln>
        </p:spPr>
        <p:style>
          <a:lnRef idx="1">
            <a:schemeClr val="dk1"/>
          </a:lnRef>
          <a:fillRef idx="2">
            <a:schemeClr val="dk1"/>
          </a:fillRef>
          <a:effectRef idx="1">
            <a:schemeClr val="dk1"/>
          </a:effectRef>
          <a:fontRef idx="minor">
            <a:schemeClr val="dk1"/>
          </a:fontRef>
        </p:style>
        <p:txBody>
          <a:bodyPr wrap="square" lIns="274320" tIns="137160" rIns="274320" bIns="182880" rtlCol="0">
            <a:spAutoFit/>
          </a:bodyPr>
          <a:lstStyle/>
          <a:p>
            <a:pPr>
              <a:buClr>
                <a:srgbClr val="40BAD2"/>
              </a:buClr>
            </a:pPr>
            <a:r>
              <a:rPr lang="en-US" sz="2000" u="sng"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rPr>
              <a:t>Hint</a:t>
            </a:r>
          </a:p>
          <a:p>
            <a:pPr marL="285750" indent="-285750">
              <a:buClr>
                <a:srgbClr val="40BAD2"/>
              </a:buClr>
              <a:buFont typeface="Arial" panose="020B0604020202020204" pitchFamily="34" charset="0"/>
              <a:buChar char="•"/>
            </a:pPr>
            <a:r>
              <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rPr>
              <a:t>If you have multiple audiences (ie sellers and buyers in a C2C platform) present both</a:t>
            </a:r>
          </a:p>
        </p:txBody>
      </p:sp>
    </p:spTree>
    <p:extLst>
      <p:ext uri="{BB962C8B-B14F-4D97-AF65-F5344CB8AC3E}">
        <p14:creationId xmlns:p14="http://schemas.microsoft.com/office/powerpoint/2010/main" val="2962371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nodePh="1">
                                  <p:stCondLst>
                                    <p:cond delay="0"/>
                                  </p:stCondLst>
                                  <p:endCondLst>
                                    <p:cond evt="begin" delay="0">
                                      <p:tn val="9"/>
                                    </p:cond>
                                  </p:end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1000" fill="hold"/>
                                        <p:tgtEl>
                                          <p:spTgt spid="7"/>
                                        </p:tgtEl>
                                        <p:attrNameLst>
                                          <p:attrName>ppt_w</p:attrName>
                                        </p:attrNameLst>
                                      </p:cBhvr>
                                      <p:tavLst>
                                        <p:tav tm="0">
                                          <p:val>
                                            <p:fltVal val="0"/>
                                          </p:val>
                                        </p:tav>
                                        <p:tav tm="100000">
                                          <p:val>
                                            <p:strVal val="#ppt_w"/>
                                          </p:val>
                                        </p:tav>
                                      </p:tavLst>
                                    </p:anim>
                                    <p:anim calcmode="lin" valueType="num">
                                      <p:cBhvr>
                                        <p:cTn id="17" dur="1000" fill="hold"/>
                                        <p:tgtEl>
                                          <p:spTgt spid="7"/>
                                        </p:tgtEl>
                                        <p:attrNameLst>
                                          <p:attrName>ppt_h</p:attrName>
                                        </p:attrNameLst>
                                      </p:cBhvr>
                                      <p:tavLst>
                                        <p:tav tm="0">
                                          <p:val>
                                            <p:fltVal val="0"/>
                                          </p:val>
                                        </p:tav>
                                        <p:tav tm="100000">
                                          <p:val>
                                            <p:strVal val="#ppt_h"/>
                                          </p:val>
                                        </p:tav>
                                      </p:tavLst>
                                    </p:anim>
                                    <p:animEffect transition="in" filter="fade">
                                      <p:cBhvr>
                                        <p:cTn id="18"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8940800" y="864108"/>
            <a:ext cx="3251200" cy="5120640"/>
          </a:xfrm>
        </p:spPr>
        <p:txBody>
          <a:bodyPr anchor="t">
            <a:normAutofit/>
          </a:bodyPr>
          <a:lstStyle/>
          <a:p>
            <a:pPr fontAlgn="base"/>
            <a:r>
              <a:rPr lang="en-US" dirty="0"/>
              <a:t>Present your proposed solution to the problem.</a:t>
            </a:r>
          </a:p>
          <a:p>
            <a:pPr fontAlgn="base"/>
            <a:r>
              <a:rPr lang="en-US" dirty="0"/>
              <a:t>Be concise and clear. Investors must be able to immediately see how your product will solve the problem you are trying to address.</a:t>
            </a:r>
          </a:p>
          <a:p>
            <a:pPr fontAlgn="base"/>
            <a:r>
              <a:rPr lang="en-US" dirty="0"/>
              <a:t>Include images, visuals, diagrams, etc as appropriate.</a:t>
            </a:r>
          </a:p>
          <a:p>
            <a:pPr fontAlgn="base"/>
            <a:r>
              <a:rPr lang="en-US" dirty="0"/>
              <a:t>Touch upon the scalability of your proposed solution (Investors want to invest in growth opportunities)</a:t>
            </a:r>
          </a:p>
          <a:p>
            <a:pPr>
              <a:lnSpc>
                <a:spcPct val="100000"/>
              </a:lnSpc>
              <a:buClr>
                <a:srgbClr val="40BAD2"/>
              </a:buClr>
            </a:pPr>
            <a:endPar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1" y="762000"/>
            <a:ext cx="8621486" cy="5348513"/>
          </a:xfrm>
          <a:solidFill>
            <a:schemeClr val="tx1"/>
          </a:solidFill>
        </p:spPr>
        <p:txBody>
          <a:bodyPr anchor="t"/>
          <a:lstStyle/>
          <a:p>
            <a:r>
              <a:rPr lang="en-US" sz="3200" dirty="0">
                <a:solidFill>
                  <a:srgbClr val="00B050"/>
                </a:solidFill>
                <a:latin typeface="Open Sans" panose="020B0606030504020204" pitchFamily="34" charset="0"/>
                <a:ea typeface="Open Sans" panose="020B0606030504020204" pitchFamily="34" charset="0"/>
                <a:cs typeface="Open Sans" panose="020B0606030504020204" pitchFamily="34" charset="0"/>
              </a:rPr>
              <a:t>Solution and Value </a:t>
            </a:r>
            <a:r>
              <a:rPr lang="en-US" sz="32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t>Proposition</a:t>
            </a:r>
            <a:r>
              <a:rPr lang="en-US" sz="3200" dirty="0">
                <a:solidFill>
                  <a:srgbClr val="00B050"/>
                </a:solidFill>
                <a:ea typeface="Open Sans" panose="020B0606030504020204" pitchFamily="34" charset="0"/>
                <a:cs typeface="Open Sans" panose="020B0606030504020204" pitchFamily="34" charset="0"/>
              </a:rPr>
              <a:t/>
            </a:r>
            <a:br>
              <a:rPr lang="en-US" sz="3200" dirty="0">
                <a:solidFill>
                  <a:srgbClr val="00B05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Deploying a geospatial </a:t>
            </a:r>
            <a:r>
              <a:rPr lang="en-US" sz="2400" dirty="0" smtClean="0">
                <a:solidFill>
                  <a:srgbClr val="FFC000"/>
                </a:solidFill>
                <a:ea typeface="Open Sans" panose="020B0606030504020204" pitchFamily="34" charset="0"/>
                <a:cs typeface="Open Sans" panose="020B0606030504020204" pitchFamily="34" charset="0"/>
              </a:rPr>
              <a:t>analysis and bio-</a:t>
            </a:r>
            <a:r>
              <a:rPr lang="en-US" sz="2400" dirty="0" err="1" smtClean="0">
                <a:solidFill>
                  <a:srgbClr val="FFC000"/>
                </a:solidFill>
                <a:ea typeface="Open Sans" panose="020B0606030504020204" pitchFamily="34" charset="0"/>
                <a:cs typeface="Open Sans" panose="020B0606030504020204" pitchFamily="34" charset="0"/>
              </a:rPr>
              <a:t>fertiliser</a:t>
            </a:r>
            <a:r>
              <a:rPr lang="en-US" sz="2400" dirty="0" smtClean="0">
                <a:solidFill>
                  <a:srgbClr val="FFC000"/>
                </a:solidFill>
                <a:ea typeface="Open Sans" panose="020B0606030504020204" pitchFamily="34" charset="0"/>
                <a:cs typeface="Open Sans" panose="020B0606030504020204" pitchFamily="34" charset="0"/>
              </a:rPr>
              <a:t> composer </a:t>
            </a:r>
            <a:r>
              <a:rPr lang="en-US" sz="2400" dirty="0">
                <a:solidFill>
                  <a:srgbClr val="FFC000"/>
                </a:solidFill>
                <a:ea typeface="Open Sans" panose="020B0606030504020204" pitchFamily="34" charset="0"/>
                <a:cs typeface="Open Sans" panose="020B0606030504020204" pitchFamily="34" charset="0"/>
              </a:rPr>
              <a:t>platform to users in the agricultural sector, including small, medium-sized, and large-scale farmers, requires careful consideration of their needs, technical capabilities, and access to technology</a:t>
            </a:r>
            <a:r>
              <a:rPr lang="en-US" sz="2400" dirty="0" smtClean="0">
                <a:solidFill>
                  <a:srgbClr val="FFC000"/>
                </a:solidFill>
                <a:ea typeface="Open Sans" panose="020B0606030504020204" pitchFamily="34" charset="0"/>
                <a:cs typeface="Open Sans" panose="020B0606030504020204" pitchFamily="34" charset="0"/>
              </a:rPr>
              <a:t>.</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Determination </a:t>
            </a:r>
            <a:r>
              <a:rPr lang="en-US" sz="2400" dirty="0">
                <a:solidFill>
                  <a:srgbClr val="FFC000"/>
                </a:solidFill>
                <a:ea typeface="Open Sans" panose="020B0606030504020204" pitchFamily="34" charset="0"/>
                <a:cs typeface="Open Sans" panose="020B0606030504020204" pitchFamily="34" charset="0"/>
              </a:rPr>
              <a:t>of optimal planting </a:t>
            </a:r>
            <a:r>
              <a:rPr lang="en-US" sz="2400" dirty="0" smtClean="0">
                <a:solidFill>
                  <a:srgbClr val="FFC000"/>
                </a:solidFill>
                <a:ea typeface="Open Sans" panose="020B0606030504020204" pitchFamily="34" charset="0"/>
                <a:cs typeface="Open Sans" panose="020B0606030504020204" pitchFamily="34" charset="0"/>
              </a:rPr>
              <a:t>date</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Calendar </a:t>
            </a:r>
            <a:r>
              <a:rPr lang="en-US" sz="2400" dirty="0">
                <a:solidFill>
                  <a:srgbClr val="FFC000"/>
                </a:solidFill>
                <a:ea typeface="Open Sans" panose="020B0606030504020204" pitchFamily="34" charset="0"/>
                <a:cs typeface="Open Sans" panose="020B0606030504020204" pitchFamily="34" charset="0"/>
              </a:rPr>
              <a:t>of plant water </a:t>
            </a:r>
            <a:r>
              <a:rPr lang="en-US" sz="2400" dirty="0" smtClean="0">
                <a:solidFill>
                  <a:srgbClr val="FFC000"/>
                </a:solidFill>
                <a:ea typeface="Open Sans" panose="020B0606030504020204" pitchFamily="34" charset="0"/>
                <a:cs typeface="Open Sans" panose="020B0606030504020204" pitchFamily="34" charset="0"/>
              </a:rPr>
              <a:t>needs</a:t>
            </a:r>
            <a:br>
              <a:rPr lang="en-US" sz="2400" dirty="0" smtClean="0">
                <a:solidFill>
                  <a:srgbClr val="FFC000"/>
                </a:solidFill>
                <a:ea typeface="Open Sans" panose="020B0606030504020204" pitchFamily="34" charset="0"/>
                <a:cs typeface="Open Sans" panose="020B0606030504020204" pitchFamily="34" charset="0"/>
              </a:rPr>
            </a:br>
            <a:r>
              <a:rPr lang="en-US" sz="2400" dirty="0" err="1" smtClean="0">
                <a:solidFill>
                  <a:srgbClr val="FFC000"/>
                </a:solidFill>
                <a:ea typeface="Open Sans" panose="020B0606030504020204" pitchFamily="34" charset="0"/>
                <a:cs typeface="Open Sans" panose="020B0606030504020204" pitchFamily="34" charset="0"/>
              </a:rPr>
              <a:t>Fertilisation</a:t>
            </a:r>
            <a:r>
              <a:rPr lang="en-US" sz="2400" dirty="0" smtClean="0">
                <a:solidFill>
                  <a:srgbClr val="FFC000"/>
                </a:solidFill>
                <a:ea typeface="Open Sans" panose="020B0606030504020204" pitchFamily="34" charset="0"/>
                <a:cs typeface="Open Sans" panose="020B0606030504020204" pitchFamily="34" charset="0"/>
              </a:rPr>
              <a:t> </a:t>
            </a:r>
            <a:r>
              <a:rPr lang="en-US" sz="2400" dirty="0">
                <a:solidFill>
                  <a:srgbClr val="FFC000"/>
                </a:solidFill>
                <a:ea typeface="Open Sans" panose="020B0606030504020204" pitchFamily="34" charset="0"/>
                <a:cs typeface="Open Sans" panose="020B0606030504020204" pitchFamily="34" charset="0"/>
              </a:rPr>
              <a:t>type and </a:t>
            </a:r>
            <a:r>
              <a:rPr lang="en-US" sz="2400" dirty="0" smtClean="0">
                <a:solidFill>
                  <a:srgbClr val="FFC000"/>
                </a:solidFill>
                <a:ea typeface="Open Sans" panose="020B0606030504020204" pitchFamily="34" charset="0"/>
                <a:cs typeface="Open Sans" panose="020B0606030504020204" pitchFamily="34" charset="0"/>
              </a:rPr>
              <a:t>calendar</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Treatment </a:t>
            </a:r>
            <a:r>
              <a:rPr lang="en-US" sz="2400" dirty="0">
                <a:solidFill>
                  <a:srgbClr val="FFC000"/>
                </a:solidFill>
                <a:ea typeface="Open Sans" panose="020B0606030504020204" pitchFamily="34" charset="0"/>
                <a:cs typeface="Open Sans" panose="020B0606030504020204" pitchFamily="34" charset="0"/>
              </a:rPr>
              <a:t>calendar </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Specific </a:t>
            </a:r>
            <a:r>
              <a:rPr lang="en-US" sz="2400" dirty="0">
                <a:solidFill>
                  <a:srgbClr val="FFC000"/>
                </a:solidFill>
                <a:ea typeface="Open Sans" panose="020B0606030504020204" pitchFamily="34" charset="0"/>
                <a:cs typeface="Open Sans" panose="020B0606030504020204" pitchFamily="34" charset="0"/>
              </a:rPr>
              <a:t>technical assistance</a:t>
            </a: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3</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pic>
        <p:nvPicPr>
          <p:cNvPr id="7" name="Image 6"/>
          <p:cNvPicPr>
            <a:picLocks noChangeAspect="1"/>
          </p:cNvPicPr>
          <p:nvPr/>
        </p:nvPicPr>
        <p:blipFill>
          <a:blip r:embed="rId2"/>
          <a:stretch>
            <a:fillRect/>
          </a:stretch>
        </p:blipFill>
        <p:spPr>
          <a:xfrm>
            <a:off x="8621486" y="762000"/>
            <a:ext cx="3570514" cy="5363056"/>
          </a:xfrm>
          <a:prstGeom prst="rect">
            <a:avLst/>
          </a:prstGeom>
        </p:spPr>
      </p:pic>
    </p:spTree>
    <p:extLst>
      <p:ext uri="{BB962C8B-B14F-4D97-AF65-F5344CB8AC3E}">
        <p14:creationId xmlns:p14="http://schemas.microsoft.com/office/powerpoint/2010/main" val="2466120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9521370" y="864108"/>
            <a:ext cx="2670629" cy="5120640"/>
          </a:xfrm>
        </p:spPr>
        <p:txBody>
          <a:bodyPr anchor="t">
            <a:normAutofit/>
          </a:bodyPr>
          <a:lstStyle/>
          <a:p>
            <a:pPr>
              <a:lnSpc>
                <a:spcPct val="100000"/>
              </a:lnSpc>
              <a:buClr>
                <a:srgbClr val="40BAD2"/>
              </a:buClr>
            </a:pPr>
            <a:endPar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0" y="757428"/>
            <a:ext cx="9390743" cy="5334000"/>
          </a:xfrm>
          <a:solidFill>
            <a:schemeClr val="tx1"/>
          </a:solidFill>
        </p:spPr>
        <p:txBody>
          <a:bodyPr anchor="t">
            <a:normAutofit fontScale="90000"/>
          </a:bodyPr>
          <a:lstStyle/>
          <a:p>
            <a:r>
              <a:rPr lang="en-US" sz="3200" dirty="0">
                <a:solidFill>
                  <a:srgbClr val="00B050"/>
                </a:solidFill>
                <a:latin typeface="Open Sans" panose="020B0606030504020204" pitchFamily="34" charset="0"/>
                <a:ea typeface="Open Sans" panose="020B0606030504020204" pitchFamily="34" charset="0"/>
                <a:cs typeface="Open Sans" panose="020B0606030504020204" pitchFamily="34" charset="0"/>
              </a:rPr>
              <a:t>Product “Magic</a:t>
            </a:r>
            <a:r>
              <a:rPr lang="en-US" sz="3200" dirty="0">
                <a:solidFill>
                  <a:srgbClr val="00B050"/>
                </a:solidFill>
                <a:ea typeface="Open Sans" panose="020B0606030504020204" pitchFamily="34" charset="0"/>
                <a:cs typeface="Open Sans" panose="020B0606030504020204" pitchFamily="34" charset="0"/>
              </a:rPr>
              <a:t>”</a:t>
            </a:r>
            <a:br>
              <a:rPr lang="en-US" sz="3200" dirty="0">
                <a:solidFill>
                  <a:srgbClr val="00B05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Allow users to customize the platform based on their preferences, workflows, and requirements.  </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t>
            </a:r>
            <a:r>
              <a:rPr lang="en-US" sz="2400" dirty="0">
                <a:solidFill>
                  <a:srgbClr val="FFC000"/>
                </a:solidFill>
                <a:ea typeface="Open Sans" panose="020B0606030504020204" pitchFamily="34" charset="0"/>
                <a:cs typeface="Open Sans" panose="020B0606030504020204" pitchFamily="34" charset="0"/>
              </a:rPr>
              <a:t>- Provide flexible options for data input, analysis parameters, and output formats to accommodate different farming practices, crops, and land characteristics.</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Geospatial analysis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AI</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Mobile network</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Composting and bio fertilizers</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Guide to decision making based on the environment and bio-waste availability,</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Adaptable to every locality, as advise provided is tailored to the local </a:t>
            </a:r>
            <a:r>
              <a:rPr lang="en-US" sz="2400" dirty="0" err="1" smtClean="0">
                <a:solidFill>
                  <a:srgbClr val="FFC000"/>
                </a:solidFill>
                <a:ea typeface="Open Sans" panose="020B0606030504020204" pitchFamily="34" charset="0"/>
                <a:cs typeface="Open Sans" panose="020B0606030504020204" pitchFamily="34" charset="0"/>
              </a:rPr>
              <a:t>characterisitics</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endParaRPr lang="en-US" sz="2400" dirty="0">
              <a:solidFill>
                <a:srgbClr val="FFC000"/>
              </a:solidFill>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4</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97908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nodePh="1">
                                  <p:stCondLst>
                                    <p:cond delay="0"/>
                                  </p:stCondLst>
                                  <p:endCondLst>
                                    <p:cond evt="begin" delay="0">
                                      <p:tn val="9"/>
                                    </p:cond>
                                  </p:end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9550400" y="864108"/>
            <a:ext cx="2641599" cy="5120640"/>
          </a:xfrm>
        </p:spPr>
        <p:txBody>
          <a:bodyPr anchor="t">
            <a:normAutofit/>
          </a:bodyPr>
          <a:lstStyle/>
          <a:p>
            <a:pPr>
              <a:lnSpc>
                <a:spcPct val="100000"/>
              </a:lnSpc>
              <a:buClr>
                <a:srgbClr val="40BAD2"/>
              </a:buClr>
            </a:pPr>
            <a:r>
              <a:rPr lang="en-US" dirty="0"/>
              <a:t>Explain your business model. </a:t>
            </a:r>
          </a:p>
          <a:p>
            <a:pPr>
              <a:lnSpc>
                <a:spcPct val="100000"/>
              </a:lnSpc>
              <a:buClr>
                <a:srgbClr val="40BAD2"/>
              </a:buClr>
            </a:pPr>
            <a:r>
              <a:rPr lang="en-US" dirty="0"/>
              <a:t>Who is your customer? How do you make money?</a:t>
            </a:r>
          </a:p>
          <a:p>
            <a:pPr>
              <a:lnSpc>
                <a:spcPct val="100000"/>
              </a:lnSpc>
              <a:buClr>
                <a:srgbClr val="40BAD2"/>
              </a:buClr>
            </a:pPr>
            <a:r>
              <a:rPr lang="en-US" dirty="0"/>
              <a:t>Include key issues like the intended pricing model, sources of revenue and associated costs</a:t>
            </a:r>
          </a:p>
          <a:p>
            <a:pPr>
              <a:lnSpc>
                <a:spcPct val="100000"/>
              </a:lnSpc>
              <a:buClr>
                <a:srgbClr val="40BAD2"/>
              </a:buClr>
            </a:pPr>
            <a:r>
              <a:rPr lang="en-US" dirty="0"/>
              <a:t>Mention opportunity for growth into new industries, territories, uses of the technology, etc</a:t>
            </a:r>
          </a:p>
          <a:p>
            <a:pPr>
              <a:lnSpc>
                <a:spcPct val="100000"/>
              </a:lnSpc>
              <a:buClr>
                <a:srgbClr val="40BAD2"/>
              </a:buClr>
            </a:pPr>
            <a:endPar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0" y="762000"/>
            <a:ext cx="9550399" cy="5353050"/>
          </a:xfrm>
          <a:solidFill>
            <a:schemeClr val="tx1"/>
          </a:solidFill>
        </p:spPr>
        <p:txBody>
          <a:bodyPr anchor="t"/>
          <a:lstStyle/>
          <a:p>
            <a:r>
              <a:rPr lang="en-US" sz="3200" dirty="0">
                <a:solidFill>
                  <a:srgbClr val="00B050"/>
                </a:solidFill>
                <a:latin typeface="Open Sans" panose="020B0606030504020204" pitchFamily="34" charset="0"/>
                <a:ea typeface="Open Sans" panose="020B0606030504020204" pitchFamily="34" charset="0"/>
                <a:cs typeface="Open Sans" panose="020B0606030504020204" pitchFamily="34" charset="0"/>
              </a:rPr>
              <a:t>Business  </a:t>
            </a:r>
            <a:r>
              <a:rPr lang="en-US" sz="32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t>Model</a:t>
            </a:r>
            <a:br>
              <a:rPr lang="en-US" sz="32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br>
            <a:r>
              <a:rPr lang="en-US" sz="32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t/>
            </a:r>
            <a:br>
              <a:rPr lang="en-US" sz="32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br>
            <a:r>
              <a:rPr lang="en-US" sz="2000" dirty="0" smtClean="0">
                <a:solidFill>
                  <a:srgbClr val="FFC000"/>
                </a:solidFill>
                <a:ea typeface="Open Sans" panose="020B0606030504020204" pitchFamily="34" charset="0"/>
                <a:cs typeface="Open Sans" panose="020B0606030504020204" pitchFamily="34" charset="0"/>
              </a:rPr>
              <a:t>Small</a:t>
            </a:r>
            <a:r>
              <a:rPr lang="en-US" sz="2000" dirty="0">
                <a:solidFill>
                  <a:srgbClr val="FFC000"/>
                </a:solidFill>
                <a:ea typeface="Open Sans" panose="020B0606030504020204" pitchFamily="34" charset="0"/>
                <a:cs typeface="Open Sans" panose="020B0606030504020204" pitchFamily="34" charset="0"/>
              </a:rPr>
              <a:t>, medium-sized, and large-scale </a:t>
            </a:r>
            <a:r>
              <a:rPr lang="en-US" sz="2000" dirty="0" smtClean="0">
                <a:solidFill>
                  <a:srgbClr val="FFC000"/>
                </a:solidFill>
                <a:ea typeface="Open Sans" panose="020B0606030504020204" pitchFamily="34" charset="0"/>
                <a:cs typeface="Open Sans" panose="020B0606030504020204" pitchFamily="34" charset="0"/>
              </a:rPr>
              <a:t>farmers</a:t>
            </a:r>
            <a:br>
              <a:rPr lang="en-US" sz="2000" dirty="0" smtClean="0">
                <a:solidFill>
                  <a:srgbClr val="FFC000"/>
                </a:solidFill>
                <a:ea typeface="Open Sans" panose="020B0606030504020204" pitchFamily="34" charset="0"/>
                <a:cs typeface="Open Sans" panose="020B0606030504020204" pitchFamily="34" charset="0"/>
              </a:rPr>
            </a:br>
            <a:r>
              <a:rPr lang="en-US" sz="2000" dirty="0">
                <a:solidFill>
                  <a:srgbClr val="FFC000"/>
                </a:solidFill>
                <a:ea typeface="Open Sans" panose="020B0606030504020204" pitchFamily="34" charset="0"/>
                <a:cs typeface="Open Sans" panose="020B0606030504020204" pitchFamily="34" charset="0"/>
              </a:rPr>
              <a:t/>
            </a:r>
            <a:br>
              <a:rPr lang="en-US" sz="2000" dirty="0">
                <a:solidFill>
                  <a:srgbClr val="FFC000"/>
                </a:solidFill>
                <a:ea typeface="Open Sans" panose="020B0606030504020204" pitchFamily="34" charset="0"/>
                <a:cs typeface="Open Sans" panose="020B0606030504020204" pitchFamily="34" charset="0"/>
              </a:rPr>
            </a:br>
            <a:r>
              <a:rPr lang="en-US" sz="2000" dirty="0">
                <a:solidFill>
                  <a:srgbClr val="FFC000"/>
                </a:solidFill>
                <a:ea typeface="Open Sans" panose="020B0606030504020204" pitchFamily="34" charset="0"/>
                <a:cs typeface="Open Sans" panose="020B0606030504020204" pitchFamily="34" charset="0"/>
              </a:rPr>
              <a:t>-</a:t>
            </a:r>
            <a:r>
              <a:rPr lang="en-US" sz="2000" dirty="0" smtClean="0">
                <a:solidFill>
                  <a:srgbClr val="FFC000"/>
                </a:solidFill>
                <a:ea typeface="Open Sans" panose="020B0606030504020204" pitchFamily="34" charset="0"/>
                <a:cs typeface="Open Sans" panose="020B0606030504020204" pitchFamily="34" charset="0"/>
              </a:rPr>
              <a:t>By offering </a:t>
            </a:r>
            <a:r>
              <a:rPr lang="en-US" sz="2000" dirty="0">
                <a:solidFill>
                  <a:srgbClr val="FFC000"/>
                </a:solidFill>
                <a:ea typeface="Open Sans" panose="020B0606030504020204" pitchFamily="34" charset="0"/>
                <a:cs typeface="Open Sans" panose="020B0606030504020204" pitchFamily="34" charset="0"/>
              </a:rPr>
              <a:t>flexible pricing models that are affordable and accessible to farmers with varying financial capacities, including subscription-based, pay-per-use, or freemium options.  </a:t>
            </a:r>
            <a:r>
              <a:rPr lang="en-US" sz="2000" dirty="0" smtClean="0">
                <a:solidFill>
                  <a:srgbClr val="FFC000"/>
                </a:solidFill>
                <a:ea typeface="Open Sans" panose="020B0606030504020204" pitchFamily="34" charset="0"/>
                <a:cs typeface="Open Sans" panose="020B0606030504020204" pitchFamily="34" charset="0"/>
              </a:rPr>
              <a:t/>
            </a:r>
            <a:br>
              <a:rPr lang="en-US" sz="2000" dirty="0" smtClean="0">
                <a:solidFill>
                  <a:srgbClr val="FFC000"/>
                </a:solidFill>
                <a:ea typeface="Open Sans" panose="020B0606030504020204" pitchFamily="34" charset="0"/>
                <a:cs typeface="Open Sans" panose="020B0606030504020204" pitchFamily="34" charset="0"/>
              </a:rPr>
            </a:br>
            <a:r>
              <a:rPr lang="en-US" sz="2000" dirty="0">
                <a:solidFill>
                  <a:srgbClr val="FFC000"/>
                </a:solidFill>
                <a:ea typeface="Open Sans" panose="020B0606030504020204" pitchFamily="34" charset="0"/>
                <a:cs typeface="Open Sans" panose="020B0606030504020204" pitchFamily="34" charset="0"/>
              </a:rPr>
              <a:t/>
            </a:r>
            <a:br>
              <a:rPr lang="en-US" sz="2000" dirty="0">
                <a:solidFill>
                  <a:srgbClr val="FFC000"/>
                </a:solidFill>
                <a:ea typeface="Open Sans" panose="020B0606030504020204" pitchFamily="34" charset="0"/>
                <a:cs typeface="Open Sans" panose="020B0606030504020204" pitchFamily="34" charset="0"/>
              </a:rPr>
            </a:br>
            <a:r>
              <a:rPr lang="en-US" sz="2000" dirty="0" smtClean="0">
                <a:solidFill>
                  <a:srgbClr val="FFC000"/>
                </a:solidFill>
                <a:ea typeface="Open Sans" panose="020B0606030504020204" pitchFamily="34" charset="0"/>
                <a:cs typeface="Open Sans" panose="020B0606030504020204" pitchFamily="34" charset="0"/>
              </a:rPr>
              <a:t>- </a:t>
            </a:r>
            <a:r>
              <a:rPr lang="en-US" sz="2000" dirty="0">
                <a:solidFill>
                  <a:srgbClr val="FFC000"/>
                </a:solidFill>
                <a:ea typeface="Open Sans" panose="020B0606030504020204" pitchFamily="34" charset="0"/>
                <a:cs typeface="Open Sans" panose="020B0606030504020204" pitchFamily="34" charset="0"/>
              </a:rPr>
              <a:t>Provide discounts, subsidies, or bundled offerings for small-scale and medium-sized farmers to make the platform more economically viable</a:t>
            </a:r>
            <a:r>
              <a:rPr lang="en-US" sz="2000" dirty="0" smtClean="0">
                <a:solidFill>
                  <a:srgbClr val="FFC000"/>
                </a:solidFill>
                <a:ea typeface="Open Sans" panose="020B0606030504020204" pitchFamily="34" charset="0"/>
                <a:cs typeface="Open Sans" panose="020B0606030504020204" pitchFamily="34" charset="0"/>
              </a:rPr>
              <a:t>.</a:t>
            </a:r>
            <a:br>
              <a:rPr lang="en-US" sz="2000" dirty="0" smtClean="0">
                <a:solidFill>
                  <a:srgbClr val="FFC000"/>
                </a:solidFill>
                <a:ea typeface="Open Sans" panose="020B0606030504020204" pitchFamily="34" charset="0"/>
                <a:cs typeface="Open Sans" panose="020B0606030504020204" pitchFamily="34" charset="0"/>
              </a:rPr>
            </a:br>
            <a:r>
              <a:rPr lang="en-US" sz="2000" dirty="0">
                <a:solidFill>
                  <a:srgbClr val="FFC000"/>
                </a:solidFill>
                <a:ea typeface="Open Sans" panose="020B0606030504020204" pitchFamily="34" charset="0"/>
                <a:cs typeface="Open Sans" panose="020B0606030504020204" pitchFamily="34" charset="0"/>
              </a:rPr>
              <a:t/>
            </a:r>
            <a:br>
              <a:rPr lang="en-US" sz="2000" dirty="0">
                <a:solidFill>
                  <a:srgbClr val="FFC000"/>
                </a:solidFill>
                <a:ea typeface="Open Sans" panose="020B0606030504020204" pitchFamily="34" charset="0"/>
                <a:cs typeface="Open Sans" panose="020B0606030504020204" pitchFamily="34" charset="0"/>
              </a:rPr>
            </a:br>
            <a:r>
              <a:rPr lang="en-US" sz="2000" dirty="0" smtClean="0">
                <a:solidFill>
                  <a:srgbClr val="FFC000"/>
                </a:solidFill>
                <a:ea typeface="Open Sans" panose="020B0606030504020204" pitchFamily="34" charset="0"/>
                <a:cs typeface="Open Sans" panose="020B0606030504020204" pitchFamily="34" charset="0"/>
              </a:rPr>
              <a:t>Sale of agricultural data </a:t>
            </a:r>
            <a:br>
              <a:rPr lang="en-US" sz="2000" dirty="0" smtClean="0">
                <a:solidFill>
                  <a:srgbClr val="FFC000"/>
                </a:solidFill>
                <a:ea typeface="Open Sans" panose="020B0606030504020204" pitchFamily="34" charset="0"/>
                <a:cs typeface="Open Sans" panose="020B0606030504020204" pitchFamily="34" charset="0"/>
              </a:rPr>
            </a:br>
            <a:r>
              <a:rPr lang="en-US" sz="2000" dirty="0">
                <a:solidFill>
                  <a:srgbClr val="FFC000"/>
                </a:solidFill>
                <a:ea typeface="Open Sans" panose="020B0606030504020204" pitchFamily="34" charset="0"/>
                <a:cs typeface="Open Sans" panose="020B0606030504020204" pitchFamily="34" charset="0"/>
              </a:rPr>
              <a:t/>
            </a:r>
            <a:br>
              <a:rPr lang="en-US" sz="2000" dirty="0">
                <a:solidFill>
                  <a:srgbClr val="FFC000"/>
                </a:solidFill>
                <a:ea typeface="Open Sans" panose="020B0606030504020204" pitchFamily="34" charset="0"/>
                <a:cs typeface="Open Sans" panose="020B0606030504020204" pitchFamily="34" charset="0"/>
              </a:rPr>
            </a:br>
            <a:r>
              <a:rPr lang="en-US" sz="2000" dirty="0" smtClean="0">
                <a:solidFill>
                  <a:srgbClr val="FFC000"/>
                </a:solidFill>
                <a:ea typeface="Open Sans" panose="020B0606030504020204" pitchFamily="34" charset="0"/>
                <a:cs typeface="Open Sans" panose="020B0606030504020204" pitchFamily="34" charset="0"/>
              </a:rPr>
              <a:t>-Advertisement of agricultural products</a:t>
            </a:r>
            <a:br>
              <a:rPr lang="en-US" sz="2000" dirty="0" smtClean="0">
                <a:solidFill>
                  <a:srgbClr val="FFC000"/>
                </a:solidFill>
                <a:ea typeface="Open Sans" panose="020B0606030504020204" pitchFamily="34" charset="0"/>
                <a:cs typeface="Open Sans" panose="020B0606030504020204" pitchFamily="34" charset="0"/>
              </a:rPr>
            </a:br>
            <a:r>
              <a:rPr lang="en-US" sz="2000" dirty="0">
                <a:solidFill>
                  <a:srgbClr val="FFC000"/>
                </a:solidFill>
                <a:ea typeface="Open Sans" panose="020B0606030504020204" pitchFamily="34" charset="0"/>
                <a:cs typeface="Open Sans" panose="020B0606030504020204" pitchFamily="34" charset="0"/>
              </a:rPr>
              <a:t/>
            </a:r>
            <a:br>
              <a:rPr lang="en-US" sz="2000" dirty="0">
                <a:solidFill>
                  <a:srgbClr val="FFC000"/>
                </a:solidFill>
                <a:ea typeface="Open Sans" panose="020B0606030504020204" pitchFamily="34" charset="0"/>
                <a:cs typeface="Open Sans" panose="020B0606030504020204" pitchFamily="34" charset="0"/>
              </a:rPr>
            </a:br>
            <a:r>
              <a:rPr lang="en-US" sz="2000" dirty="0">
                <a:solidFill>
                  <a:srgbClr val="FFC000"/>
                </a:solidFill>
                <a:ea typeface="Open Sans" panose="020B0606030504020204" pitchFamily="34" charset="0"/>
                <a:cs typeface="Open Sans" panose="020B0606030504020204" pitchFamily="34" charset="0"/>
              </a:rPr>
              <a:t>-</a:t>
            </a:r>
            <a:r>
              <a:rPr lang="en-US" sz="2000" dirty="0" smtClean="0">
                <a:solidFill>
                  <a:srgbClr val="FFC000"/>
                </a:solidFill>
                <a:ea typeface="Open Sans" panose="020B0606030504020204" pitchFamily="34" charset="0"/>
                <a:cs typeface="Open Sans" panose="020B0606030504020204" pitchFamily="34" charset="0"/>
              </a:rPr>
              <a:t>Extension of site services to soil analysis, e-marketing, and agricultural social media, and  trainings</a:t>
            </a:r>
            <a:r>
              <a:rPr lang="en-US" sz="2000" dirty="0">
                <a:solidFill>
                  <a:srgbClr val="FFC000"/>
                </a:solidFill>
                <a:ea typeface="Open Sans" panose="020B0606030504020204" pitchFamily="34" charset="0"/>
                <a:cs typeface="Open Sans" panose="020B0606030504020204" pitchFamily="34" charset="0"/>
              </a:rPr>
              <a:t/>
            </a:r>
            <a:br>
              <a:rPr lang="en-US" sz="2000" dirty="0">
                <a:solidFill>
                  <a:srgbClr val="FFC000"/>
                </a:solidFill>
                <a:ea typeface="Open Sans" panose="020B0606030504020204" pitchFamily="34" charset="0"/>
                <a:cs typeface="Open Sans" panose="020B0606030504020204" pitchFamily="34" charset="0"/>
              </a:rPr>
            </a:br>
            <a:endParaRPr lang="en-US" sz="2100" dirty="0">
              <a:solidFill>
                <a:srgbClr val="00B05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5</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71677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10007600" y="864108"/>
            <a:ext cx="2184400" cy="5120640"/>
          </a:xfrm>
        </p:spPr>
        <p:txBody>
          <a:bodyPr anchor="t">
            <a:normAutofit/>
          </a:bodyPr>
          <a:lstStyle/>
          <a:p>
            <a:pPr fontAlgn="base"/>
            <a:r>
              <a:rPr lang="en-US" dirty="0"/>
              <a:t>Outline the market size.</a:t>
            </a:r>
          </a:p>
          <a:p>
            <a:pPr fontAlgn="base"/>
            <a:r>
              <a:rPr lang="en-US" dirty="0"/>
              <a:t>Present info related to Total Addressable Market (TAM), Serviceable Addressable Market (SAM) and Serviceable Obtainable Market (SOM).</a:t>
            </a:r>
          </a:p>
          <a:p>
            <a:pPr fontAlgn="base"/>
            <a:r>
              <a:rPr lang="en-US" dirty="0"/>
              <a:t>Quantify the upside potential.</a:t>
            </a:r>
          </a:p>
          <a:p>
            <a:pPr marL="0" indent="0">
              <a:lnSpc>
                <a:spcPct val="100000"/>
              </a:lnSpc>
              <a:buClr>
                <a:srgbClr val="40BAD2"/>
              </a:buClr>
              <a:buNone/>
            </a:pPr>
            <a:endPar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12700" y="762000"/>
            <a:ext cx="10007600" cy="5334000"/>
          </a:xfrm>
          <a:solidFill>
            <a:schemeClr val="tx1"/>
          </a:solidFill>
        </p:spPr>
        <p:txBody>
          <a:bodyPr anchor="t"/>
          <a:lstStyle/>
          <a:p>
            <a:r>
              <a:rPr lang="en-US" sz="3200" dirty="0">
                <a:solidFill>
                  <a:srgbClr val="00B050"/>
                </a:solidFill>
                <a:latin typeface="Open Sans" panose="020B0606030504020204" pitchFamily="34" charset="0"/>
                <a:ea typeface="Open Sans" panose="020B0606030504020204" pitchFamily="34" charset="0"/>
                <a:cs typeface="Open Sans" panose="020B0606030504020204" pitchFamily="34" charset="0"/>
              </a:rPr>
              <a:t>Market </a:t>
            </a:r>
            <a:r>
              <a:rPr lang="en-US" sz="32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t>Analysis</a:t>
            </a:r>
            <a:br>
              <a:rPr lang="en-US" sz="3200" dirty="0" smtClean="0">
                <a:solidFill>
                  <a:srgbClr val="00B050"/>
                </a:solidFill>
                <a:latin typeface="Open Sans" panose="020B0606030504020204" pitchFamily="34" charset="0"/>
                <a:ea typeface="Open Sans" panose="020B0606030504020204" pitchFamily="34" charset="0"/>
                <a:cs typeface="Open Sans" panose="020B0606030504020204" pitchFamily="34" charset="0"/>
              </a:rPr>
            </a:br>
            <a:r>
              <a:rPr lang="en-US" sz="2400" dirty="0" smtClean="0">
                <a:solidFill>
                  <a:srgbClr val="FFC000"/>
                </a:solidFill>
                <a:latin typeface="Open Sans" panose="020B0606030504020204" pitchFamily="34" charset="0"/>
                <a:ea typeface="Open Sans" panose="020B0606030504020204" pitchFamily="34" charset="0"/>
                <a:cs typeface="Open Sans" panose="020B0606030504020204" pitchFamily="34" charset="0"/>
              </a:rPr>
              <a:t>47000 Family farms in </a:t>
            </a:r>
            <a:r>
              <a:rPr lang="en-US" sz="2400" dirty="0" err="1" smtClean="0">
                <a:solidFill>
                  <a:srgbClr val="FFC000"/>
                </a:solidFill>
                <a:latin typeface="Open Sans" panose="020B0606030504020204" pitchFamily="34" charset="0"/>
                <a:ea typeface="Open Sans" panose="020B0606030504020204" pitchFamily="34" charset="0"/>
                <a:cs typeface="Open Sans" panose="020B0606030504020204" pitchFamily="34" charset="0"/>
              </a:rPr>
              <a:t>menoua</a:t>
            </a:r>
            <a:r>
              <a:rPr lang="en-US" sz="2400" dirty="0" smtClean="0">
                <a:solidFill>
                  <a:srgbClr val="FFC000"/>
                </a:solidFill>
                <a:latin typeface="Open Sans" panose="020B0606030504020204" pitchFamily="34" charset="0"/>
                <a:ea typeface="Open Sans" panose="020B0606030504020204" pitchFamily="34" charset="0"/>
                <a:cs typeface="Open Sans" panose="020B0606030504020204" pitchFamily="34" charset="0"/>
              </a:rPr>
              <a:t> subdivision (researchgate.net) with a minimum of 60% being smartphone users.</a:t>
            </a:r>
            <a:br>
              <a:rPr lang="en-US" sz="2400" dirty="0" smtClean="0">
                <a:solidFill>
                  <a:srgbClr val="FFC000"/>
                </a:solidFill>
                <a:latin typeface="Open Sans" panose="020B0606030504020204" pitchFamily="34" charset="0"/>
                <a:ea typeface="Open Sans" panose="020B0606030504020204" pitchFamily="34" charset="0"/>
                <a:cs typeface="Open Sans" panose="020B0606030504020204" pitchFamily="34" charset="0"/>
              </a:rPr>
            </a:br>
            <a:r>
              <a:rPr lang="en-US" sz="2400" dirty="0" smtClean="0">
                <a:solidFill>
                  <a:srgbClr val="FFC000"/>
                </a:solidFill>
                <a:latin typeface="Open Sans" panose="020B0606030504020204" pitchFamily="34" charset="0"/>
                <a:ea typeface="Open Sans" panose="020B0606030504020204" pitchFamily="34" charset="0"/>
                <a:cs typeface="Open Sans" panose="020B0606030504020204" pitchFamily="34" charset="0"/>
              </a:rPr>
              <a:t>TAM : </a:t>
            </a:r>
            <a:r>
              <a:rPr lang="en-US" sz="2400" dirty="0" smtClean="0">
                <a:solidFill>
                  <a:srgbClr val="FFC000"/>
                </a:solidFill>
                <a:ea typeface="Open Sans" panose="020B0606030504020204" pitchFamily="34" charset="0"/>
                <a:cs typeface="Open Sans" panose="020B0606030504020204" pitchFamily="34" charset="0"/>
              </a:rPr>
              <a:t>2.75 million family farms in Cameroun (finmark.org.za)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SAM : 1.65 </a:t>
            </a:r>
            <a:r>
              <a:rPr lang="en-US" sz="2400" dirty="0">
                <a:solidFill>
                  <a:srgbClr val="FFC000"/>
                </a:solidFill>
                <a:ea typeface="Open Sans" panose="020B0606030504020204" pitchFamily="34" charset="0"/>
                <a:cs typeface="Open Sans" panose="020B0606030504020204" pitchFamily="34" charset="0"/>
              </a:rPr>
              <a:t>million family farms in Cameroun </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SOM : 28200 family farms in </a:t>
            </a:r>
            <a:r>
              <a:rPr lang="en-US" sz="2400" dirty="0" err="1" smtClean="0">
                <a:solidFill>
                  <a:srgbClr val="FFC000"/>
                </a:solidFill>
                <a:ea typeface="Open Sans" panose="020B0606030504020204" pitchFamily="34" charset="0"/>
                <a:cs typeface="Open Sans" panose="020B0606030504020204" pitchFamily="34" charset="0"/>
              </a:rPr>
              <a:t>Menoua</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00B050"/>
                </a:solidFill>
                <a:ea typeface="Open Sans" panose="020B0606030504020204" pitchFamily="34" charset="0"/>
                <a:cs typeface="Open Sans" panose="020B0606030504020204" pitchFamily="34" charset="0"/>
              </a:rPr>
              <a:t/>
            </a:r>
            <a:br>
              <a:rPr lang="en-US" sz="2400" dirty="0" smtClean="0">
                <a:solidFill>
                  <a:srgbClr val="00B050"/>
                </a:solidFill>
                <a:ea typeface="Open Sans" panose="020B0606030504020204" pitchFamily="34" charset="0"/>
                <a:cs typeface="Open Sans" panose="020B0606030504020204" pitchFamily="34" charset="0"/>
              </a:rPr>
            </a:br>
            <a:endParaRPr lang="en-US" sz="2400" dirty="0">
              <a:solidFill>
                <a:srgbClr val="00B050"/>
              </a:solidFill>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6</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91674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10007600" y="864108"/>
            <a:ext cx="2184400" cy="5120640"/>
          </a:xfrm>
        </p:spPr>
        <p:txBody>
          <a:bodyPr anchor="t">
            <a:normAutofit fontScale="92500" lnSpcReduction="10000"/>
          </a:bodyPr>
          <a:lstStyle/>
          <a:p>
            <a:pPr fontAlgn="base"/>
            <a:r>
              <a:rPr lang="en-US" dirty="0"/>
              <a:t>Show how you stack against the competition. </a:t>
            </a:r>
          </a:p>
          <a:p>
            <a:pPr fontAlgn="base"/>
            <a:r>
              <a:rPr lang="en-US" dirty="0"/>
              <a:t>Communicate the competitive advantage you have over everybody else.</a:t>
            </a:r>
          </a:p>
          <a:p>
            <a:pPr fontAlgn="base"/>
            <a:r>
              <a:rPr lang="en-US" dirty="0"/>
              <a:t>Mention intellectual property such as patents, copyrights, proprietary technology and trademarks. </a:t>
            </a:r>
          </a:p>
          <a:p>
            <a:pPr fontAlgn="base"/>
            <a:r>
              <a:rPr lang="en-US" dirty="0"/>
              <a:t>Talk about why it will be difficult for a competitor to replicate your technology or product.</a:t>
            </a:r>
          </a:p>
          <a:p>
            <a:pPr marL="0" indent="0">
              <a:lnSpc>
                <a:spcPct val="100000"/>
              </a:lnSpc>
              <a:buClr>
                <a:srgbClr val="40BAD2"/>
              </a:buClr>
              <a:buNone/>
            </a:pPr>
            <a:endPar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0" y="762000"/>
            <a:ext cx="10007600" cy="5334000"/>
          </a:xfrm>
          <a:solidFill>
            <a:schemeClr val="tx1"/>
          </a:solidFill>
        </p:spPr>
        <p:txBody>
          <a:bodyPr anchor="t"/>
          <a:lstStyle/>
          <a:p>
            <a:r>
              <a:rPr lang="en-US" sz="3200" dirty="0">
                <a:solidFill>
                  <a:srgbClr val="00B050"/>
                </a:solidFill>
                <a:ea typeface="Open Sans" panose="020B0606030504020204" pitchFamily="34" charset="0"/>
                <a:cs typeface="Open Sans" panose="020B0606030504020204" pitchFamily="34" charset="0"/>
              </a:rPr>
              <a:t>Competition</a:t>
            </a:r>
            <a:br>
              <a:rPr lang="en-US" sz="3200" dirty="0">
                <a:solidFill>
                  <a:srgbClr val="00B05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Provide </a:t>
            </a:r>
            <a:r>
              <a:rPr lang="en-US" sz="2400" dirty="0">
                <a:solidFill>
                  <a:srgbClr val="FFC000"/>
                </a:solidFill>
                <a:ea typeface="Open Sans" panose="020B0606030504020204" pitchFamily="34" charset="0"/>
                <a:cs typeface="Open Sans" panose="020B0606030504020204" pitchFamily="34" charset="0"/>
              </a:rPr>
              <a:t>flexible options for data input, analysis parameters, and output formats to accommodate different farming practices, crops, and land characteristics</a:t>
            </a:r>
            <a:r>
              <a:rPr lang="en-US" sz="2400" dirty="0" smtClean="0">
                <a:solidFill>
                  <a:srgbClr val="FFC000"/>
                </a:solidFill>
                <a:ea typeface="Open Sans" panose="020B0606030504020204" pitchFamily="34" charset="0"/>
                <a:cs typeface="Open Sans" panose="020B0606030504020204" pitchFamily="34" charset="0"/>
              </a:rPr>
              <a:t>.</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LOCAL (OUEST) : TAMI JARDIN, IRAD, AFROBIS</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AFRICA : AGRIBIS, E-AGRIBUSINESS, AGRI INVEST, GUINEAN HUB AGRI FOOD</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Use of patents</a:t>
            </a:r>
            <a:endParaRPr lang="en-US" sz="2400" dirty="0">
              <a:solidFill>
                <a:srgbClr val="FFC000"/>
              </a:solidFill>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7</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13130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childTnLst>
                                </p:cTn>
                              </p:par>
                            </p:childTnLst>
                          </p:cTn>
                        </p:par>
                        <p:par>
                          <p:cTn id="20" fill="hold">
                            <p:stCondLst>
                              <p:cond delay="4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10007600" y="864108"/>
            <a:ext cx="2184400" cy="5120640"/>
          </a:xfrm>
        </p:spPr>
        <p:txBody>
          <a:bodyPr anchor="t">
            <a:normAutofit fontScale="92500" lnSpcReduction="10000"/>
          </a:bodyPr>
          <a:lstStyle/>
          <a:p>
            <a:pPr>
              <a:lnSpc>
                <a:spcPct val="100000"/>
              </a:lnSpc>
              <a:buClr>
                <a:srgbClr val="40BAD2"/>
              </a:buClr>
            </a:pPr>
            <a:r>
              <a:rPr lang="en-US" dirty="0"/>
              <a:t>Present your strategy for introducing your product or service to the market. </a:t>
            </a:r>
          </a:p>
          <a:p>
            <a:pPr>
              <a:lnSpc>
                <a:spcPct val="100000"/>
              </a:lnSpc>
              <a:buClr>
                <a:srgbClr val="40BAD2"/>
              </a:buClr>
            </a:pPr>
            <a:r>
              <a:rPr lang="en-US" dirty="0"/>
              <a:t>How are you going to acquire customers? What is the associated acquisition cost?</a:t>
            </a:r>
          </a:p>
          <a:p>
            <a:pPr>
              <a:lnSpc>
                <a:spcPct val="100000"/>
              </a:lnSpc>
              <a:buClr>
                <a:srgbClr val="40BAD2"/>
              </a:buClr>
            </a:pPr>
            <a:r>
              <a:rPr lang="en-US" dirty="0"/>
              <a:t>Mention your plans for penetrating an already competitive market.</a:t>
            </a:r>
          </a:p>
          <a:p>
            <a:pPr>
              <a:lnSpc>
                <a:spcPct val="100000"/>
              </a:lnSpc>
              <a:buClr>
                <a:srgbClr val="40BAD2"/>
              </a:buClr>
            </a:pPr>
            <a:r>
              <a:rPr lang="en-US" dirty="0"/>
              <a:t>Include distribution strategy, sales pipeline, etc.</a:t>
            </a:r>
            <a:endParaRPr lang="en-US" dirty="0">
              <a:solidFill>
                <a:srgbClr val="000000">
                  <a:lumMod val="65000"/>
                  <a:lumOff val="35000"/>
                </a:srgbClr>
              </a:solidFill>
              <a:ea typeface="Open Sans" panose="020B0606030504020204" pitchFamily="34" charset="0"/>
              <a:cs typeface="Open Sans" panose="020B0606030504020204" pitchFamily="34" charset="0"/>
              <a:sym typeface="Wingdings" panose="05000000000000000000" pitchFamily="2" charset="2"/>
            </a:endParaRPr>
          </a:p>
          <a:p>
            <a:pPr marL="0" indent="0">
              <a:lnSpc>
                <a:spcPct val="100000"/>
              </a:lnSpc>
              <a:buClr>
                <a:srgbClr val="40BAD2"/>
              </a:buClr>
              <a:buNone/>
            </a:pPr>
            <a:endPar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0" y="762000"/>
            <a:ext cx="10007600" cy="5334000"/>
          </a:xfrm>
          <a:solidFill>
            <a:schemeClr val="tx1"/>
          </a:solidFill>
        </p:spPr>
        <p:txBody>
          <a:bodyPr anchor="t">
            <a:normAutofit/>
          </a:bodyPr>
          <a:lstStyle/>
          <a:p>
            <a:r>
              <a:rPr lang="en-US" sz="3200" dirty="0" smtClean="0">
                <a:solidFill>
                  <a:srgbClr val="00B050"/>
                </a:solidFill>
                <a:ea typeface="Open Sans" panose="020B0606030504020204" pitchFamily="34" charset="0"/>
                <a:cs typeface="Open Sans" panose="020B0606030504020204" pitchFamily="34" charset="0"/>
              </a:rPr>
              <a:t>Go-to-Market Strategy</a:t>
            </a:r>
            <a:br>
              <a:rPr lang="en-US" sz="3200" dirty="0" smtClean="0">
                <a:solidFill>
                  <a:srgbClr val="00B05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Reliance on field experience and existing contacts for the dissemination of our gods and services</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Agro-pastoral shows and events.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Farmer meetings with Divisional officers</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Inquiry from COOP-GIC to get into contact with producer </a:t>
            </a:r>
            <a:r>
              <a:rPr lang="en-US" sz="2400" dirty="0" err="1" smtClean="0">
                <a:solidFill>
                  <a:srgbClr val="FFC000"/>
                </a:solidFill>
                <a:ea typeface="Open Sans" panose="020B0606030504020204" pitchFamily="34" charset="0"/>
                <a:cs typeface="Open Sans" panose="020B0606030504020204" pitchFamily="34" charset="0"/>
              </a:rPr>
              <a:t>organisations</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The tool being specifically designed based on observed on field difficulties will grease the pathway leading the appropriation of our tools by the farmers.</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r>
            <a:br>
              <a:rPr lang="en-US" sz="2400" dirty="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Advertising </a:t>
            </a:r>
            <a:r>
              <a:rPr lang="en-US" sz="2400" dirty="0">
                <a:solidFill>
                  <a:srgbClr val="FFC000"/>
                </a:solidFill>
                <a:ea typeface="Open Sans" panose="020B0606030504020204" pitchFamily="34" charset="0"/>
                <a:cs typeface="Open Sans" panose="020B0606030504020204" pitchFamily="34" charset="0"/>
              </a:rPr>
              <a:t>field </a:t>
            </a:r>
            <a:r>
              <a:rPr lang="en-US" sz="2400" dirty="0" smtClean="0">
                <a:solidFill>
                  <a:srgbClr val="FFC000"/>
                </a:solidFill>
                <a:ea typeface="Open Sans" panose="020B0606030504020204" pitchFamily="34" charset="0"/>
                <a:cs typeface="Open Sans" panose="020B0606030504020204" pitchFamily="34" charset="0"/>
              </a:rPr>
              <a:t>and online campaigns and word of mouth</a:t>
            </a:r>
            <a:endParaRPr lang="en-US" sz="2400" dirty="0">
              <a:solidFill>
                <a:srgbClr val="00B050"/>
              </a:solidFill>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8</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80446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childTnLst>
                                </p:cTn>
                              </p:par>
                            </p:childTnLst>
                          </p:cTn>
                        </p:par>
                        <p:par>
                          <p:cTn id="20" fill="hold">
                            <p:stCondLst>
                              <p:cond delay="4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E4629F7-0EEA-4831-9432-841ED182FC73}"/>
              </a:ext>
            </a:extLst>
          </p:cNvPr>
          <p:cNvSpPr>
            <a:spLocks noGrp="1"/>
          </p:cNvSpPr>
          <p:nvPr>
            <p:ph idx="1"/>
          </p:nvPr>
        </p:nvSpPr>
        <p:spPr>
          <a:xfrm>
            <a:off x="10007600" y="864108"/>
            <a:ext cx="2184400" cy="5120640"/>
          </a:xfrm>
        </p:spPr>
        <p:txBody>
          <a:bodyPr anchor="t">
            <a:normAutofit fontScale="92500" lnSpcReduction="20000"/>
          </a:bodyPr>
          <a:lstStyle/>
          <a:p>
            <a:pPr fontAlgn="base"/>
            <a:r>
              <a:rPr lang="en-US" dirty="0"/>
              <a:t>Present metrics related to current traction such as sales numbers, website traffic, downloads/registrations, growth rate, etc.</a:t>
            </a:r>
          </a:p>
          <a:p>
            <a:pPr fontAlgn="base"/>
            <a:r>
              <a:rPr lang="en-US" spc="-50" dirty="0"/>
              <a:t>Include press, PR coverage, partnerships, success stories, etc.</a:t>
            </a:r>
          </a:p>
          <a:p>
            <a:pPr fontAlgn="base"/>
            <a:r>
              <a:rPr lang="en-US" dirty="0"/>
              <a:t>Talk about your plans for the future (1-3 years) and how you will gain customers and revenue.</a:t>
            </a:r>
          </a:p>
          <a:p>
            <a:pPr fontAlgn="base"/>
            <a:r>
              <a:rPr lang="en-US" dirty="0"/>
              <a:t>Demonstrate that your idea can be sent on a growth trajectory.</a:t>
            </a:r>
          </a:p>
          <a:p>
            <a:pPr marL="0" indent="0">
              <a:lnSpc>
                <a:spcPct val="100000"/>
              </a:lnSpc>
              <a:buClr>
                <a:srgbClr val="40BAD2"/>
              </a:buClr>
              <a:buNone/>
            </a:pPr>
            <a:endParaRPr lang="en-US" dirty="0">
              <a:solidFill>
                <a:srgbClr val="000000">
                  <a:lumMod val="65000"/>
                  <a:lumOff val="35000"/>
                </a:srgbClr>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p:txBody>
      </p:sp>
      <p:sp>
        <p:nvSpPr>
          <p:cNvPr id="2" name="Title 1">
            <a:extLst>
              <a:ext uri="{FF2B5EF4-FFF2-40B4-BE49-F238E27FC236}">
                <a16:creationId xmlns="" xmlns:a16="http://schemas.microsoft.com/office/drawing/2014/main" id="{B0A86C0D-3DB7-40A5-8BA0-B0CD719120FA}"/>
              </a:ext>
            </a:extLst>
          </p:cNvPr>
          <p:cNvSpPr>
            <a:spLocks noGrp="1"/>
          </p:cNvSpPr>
          <p:nvPr>
            <p:ph type="title"/>
          </p:nvPr>
        </p:nvSpPr>
        <p:spPr>
          <a:xfrm>
            <a:off x="0" y="762000"/>
            <a:ext cx="10007600" cy="5334000"/>
          </a:xfrm>
          <a:solidFill>
            <a:schemeClr val="tx1"/>
          </a:solidFill>
        </p:spPr>
        <p:txBody>
          <a:bodyPr anchor="t">
            <a:normAutofit/>
          </a:bodyPr>
          <a:lstStyle/>
          <a:p>
            <a:r>
              <a:rPr lang="en-US" sz="3200" dirty="0" smtClean="0">
                <a:solidFill>
                  <a:srgbClr val="00B050"/>
                </a:solidFill>
                <a:ea typeface="Open Sans" panose="020B0606030504020204" pitchFamily="34" charset="0"/>
                <a:cs typeface="Open Sans" panose="020B0606030504020204" pitchFamily="34" charset="0"/>
              </a:rPr>
              <a:t>Current </a:t>
            </a:r>
            <a:r>
              <a:rPr lang="en-US" sz="3200" dirty="0">
                <a:solidFill>
                  <a:srgbClr val="00B050"/>
                </a:solidFill>
                <a:ea typeface="Open Sans" panose="020B0606030504020204" pitchFamily="34" charset="0"/>
                <a:cs typeface="Open Sans" panose="020B0606030504020204" pitchFamily="34" charset="0"/>
              </a:rPr>
              <a:t>Traction and Future Plans (Roadmap</a:t>
            </a:r>
            <a:r>
              <a:rPr lang="en-US" sz="3200" dirty="0" smtClean="0">
                <a:solidFill>
                  <a:srgbClr val="00B050"/>
                </a:solidFill>
                <a:ea typeface="Open Sans" panose="020B0606030504020204" pitchFamily="34" charset="0"/>
                <a:cs typeface="Open Sans" panose="020B0606030504020204" pitchFamily="34" charset="0"/>
              </a:rPr>
              <a:t>)</a:t>
            </a:r>
            <a:br>
              <a:rPr lang="en-US" sz="3200" dirty="0" smtClean="0">
                <a:solidFill>
                  <a:srgbClr val="00B05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25  Families per month</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t>
            </a:r>
            <a:r>
              <a:rPr lang="en-US" sz="2400" dirty="0" smtClean="0">
                <a:solidFill>
                  <a:srgbClr val="FFC000"/>
                </a:solidFill>
                <a:ea typeface="Open Sans" panose="020B0606030504020204" pitchFamily="34" charset="0"/>
                <a:cs typeface="Open Sans" panose="020B0606030504020204" pitchFamily="34" charset="0"/>
              </a:rPr>
              <a:t>Communications via </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err="1" smtClean="0">
                <a:solidFill>
                  <a:srgbClr val="FFC000"/>
                </a:solidFill>
                <a:ea typeface="Open Sans" panose="020B0606030504020204" pitchFamily="34" charset="0"/>
                <a:cs typeface="Open Sans" panose="020B0606030504020204" pitchFamily="34" charset="0"/>
              </a:rPr>
              <a:t>Yemba</a:t>
            </a:r>
            <a:r>
              <a:rPr lang="en-US" sz="2400" dirty="0" smtClean="0">
                <a:solidFill>
                  <a:srgbClr val="FFC000"/>
                </a:solidFill>
                <a:ea typeface="Open Sans" panose="020B0606030504020204" pitchFamily="34" charset="0"/>
                <a:cs typeface="Open Sans" panose="020B0606030504020204" pitchFamily="34" charset="0"/>
              </a:rPr>
              <a:t> </a:t>
            </a:r>
            <a:r>
              <a:rPr lang="en-US" sz="2400" dirty="0" smtClean="0">
                <a:solidFill>
                  <a:srgbClr val="FFC000"/>
                </a:solidFill>
                <a:ea typeface="Open Sans" panose="020B0606030504020204" pitchFamily="34" charset="0"/>
                <a:cs typeface="Open Sans" panose="020B0606030504020204" pitchFamily="34" charset="0"/>
              </a:rPr>
              <a:t>radio, </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err="1" smtClean="0">
                <a:solidFill>
                  <a:srgbClr val="FFC000"/>
                </a:solidFill>
                <a:ea typeface="Open Sans" panose="020B0606030504020204" pitchFamily="34" charset="0"/>
                <a:cs typeface="Open Sans" panose="020B0606030504020204" pitchFamily="34" charset="0"/>
              </a:rPr>
              <a:t>Dschang</a:t>
            </a:r>
            <a:r>
              <a:rPr lang="en-US" sz="2400" dirty="0" smtClean="0">
                <a:solidFill>
                  <a:srgbClr val="FFC000"/>
                </a:solidFill>
                <a:ea typeface="Open Sans" panose="020B0606030504020204" pitchFamily="34" charset="0"/>
                <a:cs typeface="Open Sans" panose="020B0606030504020204" pitchFamily="34" charset="0"/>
              </a:rPr>
              <a:t> </a:t>
            </a:r>
            <a:r>
              <a:rPr lang="en-US" sz="2400" dirty="0" smtClean="0">
                <a:solidFill>
                  <a:srgbClr val="FFC000"/>
                </a:solidFill>
                <a:ea typeface="Open Sans" panose="020B0606030504020204" pitchFamily="34" charset="0"/>
                <a:cs typeface="Open Sans" panose="020B0606030504020204" pitchFamily="34" charset="0"/>
              </a:rPr>
              <a:t>campus radio, </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Social </a:t>
            </a:r>
            <a:r>
              <a:rPr lang="en-US" sz="2400" dirty="0" smtClean="0">
                <a:solidFill>
                  <a:srgbClr val="FFC000"/>
                </a:solidFill>
                <a:ea typeface="Open Sans" panose="020B0606030504020204" pitchFamily="34" charset="0"/>
                <a:cs typeface="Open Sans" panose="020B0606030504020204" pitchFamily="34" charset="0"/>
              </a:rPr>
              <a:t>media</a:t>
            </a:r>
            <a:br>
              <a:rPr lang="en-US" sz="2400" dirty="0" smtClean="0">
                <a:solidFill>
                  <a:srgbClr val="FFC000"/>
                </a:solidFill>
                <a:ea typeface="Open Sans" panose="020B0606030504020204" pitchFamily="34" charset="0"/>
                <a:cs typeface="Open Sans" panose="020B0606030504020204" pitchFamily="34" charset="0"/>
              </a:rPr>
            </a:br>
            <a:r>
              <a:rPr lang="en-US" sz="2400" dirty="0" smtClean="0">
                <a:solidFill>
                  <a:srgbClr val="FFC000"/>
                </a:solidFill>
                <a:ea typeface="Open Sans" panose="020B0606030504020204" pitchFamily="34" charset="0"/>
                <a:cs typeface="Open Sans" panose="020B0606030504020204" pitchFamily="34" charset="0"/>
              </a:rPr>
              <a:t>we estimate full coverage of  half Of our SOM in </a:t>
            </a:r>
            <a:r>
              <a:rPr lang="en-US" sz="2400" dirty="0" smtClean="0">
                <a:solidFill>
                  <a:srgbClr val="FFC000"/>
                </a:solidFill>
                <a:ea typeface="Open Sans" panose="020B0606030504020204" pitchFamily="34" charset="0"/>
                <a:cs typeface="Open Sans" panose="020B0606030504020204" pitchFamily="34" charset="0"/>
              </a:rPr>
              <a:t>3 </a:t>
            </a:r>
            <a:r>
              <a:rPr lang="en-US" sz="2400" dirty="0" smtClean="0">
                <a:solidFill>
                  <a:srgbClr val="FFC000"/>
                </a:solidFill>
                <a:ea typeface="Open Sans" panose="020B0606030504020204" pitchFamily="34" charset="0"/>
                <a:cs typeface="Open Sans" panose="020B0606030504020204" pitchFamily="34" charset="0"/>
              </a:rPr>
              <a:t>years time</a:t>
            </a:r>
            <a:br>
              <a:rPr lang="en-US" sz="2400" dirty="0" smtClean="0">
                <a:solidFill>
                  <a:srgbClr val="FFC000"/>
                </a:solidFill>
                <a:ea typeface="Open Sans" panose="020B0606030504020204" pitchFamily="34" charset="0"/>
                <a:cs typeface="Open Sans" panose="020B0606030504020204" pitchFamily="34" charset="0"/>
              </a:rPr>
            </a:br>
            <a:r>
              <a:rPr lang="en-US" sz="2400" dirty="0">
                <a:solidFill>
                  <a:srgbClr val="FFC000"/>
                </a:solidFill>
                <a:ea typeface="Open Sans" panose="020B0606030504020204" pitchFamily="34" charset="0"/>
                <a:cs typeface="Open Sans" panose="020B0606030504020204" pitchFamily="34" charset="0"/>
              </a:rPr>
              <a:t> </a:t>
            </a:r>
            <a:r>
              <a:rPr lang="en-US" sz="2400" dirty="0" smtClean="0">
                <a:solidFill>
                  <a:srgbClr val="FFC000"/>
                </a:solidFill>
                <a:ea typeface="Open Sans" panose="020B0606030504020204" pitchFamily="34" charset="0"/>
                <a:cs typeface="Open Sans" panose="020B0606030504020204" pitchFamily="34" charset="0"/>
              </a:rPr>
              <a:t/>
            </a:r>
            <a:br>
              <a:rPr lang="en-US" sz="2400" dirty="0" smtClean="0">
                <a:solidFill>
                  <a:srgbClr val="FFC000"/>
                </a:solidFill>
                <a:ea typeface="Open Sans" panose="020B0606030504020204" pitchFamily="34" charset="0"/>
                <a:cs typeface="Open Sans" panose="020B0606030504020204" pitchFamily="34" charset="0"/>
              </a:rPr>
            </a:br>
            <a:endParaRPr lang="en-US" sz="2400" dirty="0">
              <a:solidFill>
                <a:srgbClr val="FFC000"/>
              </a:solidFill>
              <a:ea typeface="Open Sans" panose="020B0606030504020204" pitchFamily="34" charset="0"/>
              <a:cs typeface="Open Sans" panose="020B0606030504020204" pitchFamily="34" charset="0"/>
            </a:endParaRPr>
          </a:p>
        </p:txBody>
      </p:sp>
      <p:sp>
        <p:nvSpPr>
          <p:cNvPr id="5" name="Slide Number Placeholder 4">
            <a:extLst>
              <a:ext uri="{FF2B5EF4-FFF2-40B4-BE49-F238E27FC236}">
                <a16:creationId xmlns="" xmlns:a16="http://schemas.microsoft.com/office/drawing/2014/main" id="{014502DC-421B-402A-92AE-83CC5CB012E1}"/>
              </a:ext>
            </a:extLst>
          </p:cNvPr>
          <p:cNvSpPr>
            <a:spLocks noGrp="1"/>
          </p:cNvSpPr>
          <p:nvPr>
            <p:ph type="sldNum" sz="quarter" idx="11"/>
          </p:nvPr>
        </p:nvSpPr>
        <p:spPr>
          <a:xfrm>
            <a:off x="10332720" y="6356350"/>
            <a:ext cx="1530927" cy="365125"/>
          </a:xfrm>
        </p:spPr>
        <p:txBody>
          <a:bodyPr/>
          <a:lstStyle/>
          <a:p>
            <a:fld id="{4FAB73BC-B049-4115-A692-8D63A059BFB8}" type="slidenum">
              <a:rPr lang="en-US" smtClean="0">
                <a:latin typeface="Open Sans" panose="020B0606030504020204" pitchFamily="34" charset="0"/>
                <a:ea typeface="Open Sans" panose="020B0606030504020204" pitchFamily="34" charset="0"/>
                <a:cs typeface="Open Sans" panose="020B0606030504020204" pitchFamily="34" charset="0"/>
              </a:rPr>
              <a:pPr/>
              <a:t>9</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88691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childTnLst>
                                </p:cTn>
                              </p:par>
                            </p:childTnLst>
                          </p:cTn>
                        </p:par>
                        <p:par>
                          <p:cTn id="20" fill="hold">
                            <p:stCondLst>
                              <p:cond delay="4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animBg="1"/>
    </p:bldLst>
  </p:timing>
</p:sld>
</file>

<file path=ppt/theme/theme1.xml><?xml version="1.0" encoding="utf-8"?>
<a:theme xmlns:a="http://schemas.openxmlformats.org/drawingml/2006/main" name="Fra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2002</TotalTime>
  <Words>518</Words>
  <Application>Microsoft Office PowerPoint</Application>
  <PresentationFormat>Grand écran</PresentationFormat>
  <Paragraphs>72</Paragraphs>
  <Slides>13</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13</vt:i4>
      </vt:variant>
    </vt:vector>
  </HeadingPairs>
  <TitlesOfParts>
    <vt:vector size="19" baseType="lpstr">
      <vt:lpstr>Arial</vt:lpstr>
      <vt:lpstr>Corbel</vt:lpstr>
      <vt:lpstr>Open Sans</vt:lpstr>
      <vt:lpstr>Wingdings</vt:lpstr>
      <vt:lpstr>Wingdings 2</vt:lpstr>
      <vt:lpstr>Frame</vt:lpstr>
      <vt:lpstr>GOLDEN WAVE Produce better  27/02/2024 </vt:lpstr>
      <vt:lpstr>Audience Small, medium-sized, and large-scale farmers  Groups or individuals producing or having biological wastes at their disposal  Problems Seed wastage (use of at least twice as much of seeds as necessary) due to repetitive planting   Reduced farm yields due to loss of soil fertility  Reduce seed expenses by  50-65% The  preservation of 12500 frs/ hectare for every reseeding  The recovery of revenue shortfall of 50-75% (Observatory of family agricultural farms in Menoua)</vt:lpstr>
      <vt:lpstr>Solution and Value Proposition Deploying a geospatial analysis and bio-fertiliser composer platform to users in the agricultural sector, including small, medium-sized, and large-scale farmers, requires careful consideration of their needs, technical capabilities, and access to technology.  Determination of optimal planting date Calendar of plant water needs Fertilisation type and calendar Treatment calendar  Specific technical assistance</vt:lpstr>
      <vt:lpstr>Product “Magic” - Allow users to customize the platform based on their preferences, workflows, and requirements.    - Provide flexible options for data input, analysis parameters, and output formats to accommodate different farming practices, crops, and land characteristics.  Geospatial analysis  AI Mobile network Composting and bio fertilizers  Guide to decision making based on the environment and bio-waste availability,  Adaptable to every locality, as advise provided is tailored to the local characterisitics  </vt:lpstr>
      <vt:lpstr>Business  Model  Small, medium-sized, and large-scale farmers  -By offering flexible pricing models that are affordable and accessible to farmers with varying financial capacities, including subscription-based, pay-per-use, or freemium options.    - Provide discounts, subsidies, or bundled offerings for small-scale and medium-sized farmers to make the platform more economically viable.  Sale of agricultural data   -Advertisement of agricultural products  -Extension of site services to soil analysis, e-marketing, and agricultural social media, and  trainings </vt:lpstr>
      <vt:lpstr>Market Analysis 47000 Family farms in menoua subdivision (researchgate.net) with a minimum of 60% being smartphone users. TAM : 2.75 million family farms in Cameroun (finmark.org.za)    SAM : 1.65 million family farms in Cameroun  SOM : 28200 family farms in Menoua  </vt:lpstr>
      <vt:lpstr>Competition Provide flexible options for data input, analysis parameters, and output formats to accommodate different farming practices, crops, and land characteristics.  LOCAL (OUEST) : TAMI JARDIN, IRAD, AFROBIS AFRICA : AGRIBIS, E-AGRIBUSINESS, AGRI INVEST, GUINEAN HUB AGRI FOOD  Use of patents</vt:lpstr>
      <vt:lpstr>Go-to-Market Strategy Reliance on field experience and existing contacts for the dissemination of our gods and services  Agro-pastoral shows and events.  Farmer meetings with Divisional officers Inquiry from COOP-GIC to get into contact with producer organisations   The tool being specifically designed based on observed on field difficulties will grease the pathway leading the appropriation of our tools by the farmers.  Advertising field and online campaigns and word of mouth</vt:lpstr>
      <vt:lpstr>Current Traction and Future Plans (Roadmap) 25  Families per month  Communications via  Yemba radio,  Dschang campus radio,  Social media we estimate full coverage of  half Of our SOM in 3 years time   </vt:lpstr>
      <vt:lpstr>Team and Advisors</vt:lpstr>
      <vt:lpstr>Cost Estimates and Projections Site hosting : 10000 frs per month   Monthly running costs for advertisement  10 000 per month  Monthly subscription per service 1000  Minimum Yearly estimated revenue 300000 (for the first year)  </vt:lpstr>
      <vt:lpstr>Capital Needed For a year Total 130000 frs Site hosting 10 000 frs Monthly advertisement 10000 frs  EXPERTISE Market expertise</vt:lpstr>
      <vt:lpstr>     Together towards increasing agricultural productivity + 237 694970214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Christos K</dc:creator>
  <cp:lastModifiedBy>hp</cp:lastModifiedBy>
  <cp:revision>102</cp:revision>
  <dcterms:created xsi:type="dcterms:W3CDTF">2017-11-19T03:35:38Z</dcterms:created>
  <dcterms:modified xsi:type="dcterms:W3CDTF">2024-03-01T09:51:19Z</dcterms:modified>
</cp:coreProperties>
</file>

<file path=docProps/thumbnail.jpeg>
</file>